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5">
  <p:sldMasterIdLst>
    <p:sldMasterId id="2147483753" r:id="rId4"/>
  </p:sldMasterIdLst>
  <p:notesMasterIdLst>
    <p:notesMasterId r:id="rId53"/>
  </p:notesMasterIdLst>
  <p:sldIdLst>
    <p:sldId id="256" r:id="rId5"/>
    <p:sldId id="266" r:id="rId6"/>
    <p:sldId id="267" r:id="rId7"/>
    <p:sldId id="298" r:id="rId8"/>
    <p:sldId id="299" r:id="rId9"/>
    <p:sldId id="295" r:id="rId10"/>
    <p:sldId id="296" r:id="rId11"/>
    <p:sldId id="297" r:id="rId12"/>
    <p:sldId id="287" r:id="rId13"/>
    <p:sldId id="309" r:id="rId14"/>
    <p:sldId id="268" r:id="rId15"/>
    <p:sldId id="313" r:id="rId16"/>
    <p:sldId id="301" r:id="rId17"/>
    <p:sldId id="271" r:id="rId18"/>
    <p:sldId id="270" r:id="rId19"/>
    <p:sldId id="269" r:id="rId20"/>
    <p:sldId id="262" r:id="rId21"/>
    <p:sldId id="258" r:id="rId22"/>
    <p:sldId id="306" r:id="rId23"/>
    <p:sldId id="260" r:id="rId24"/>
    <p:sldId id="307" r:id="rId25"/>
    <p:sldId id="308" r:id="rId26"/>
    <p:sldId id="310" r:id="rId27"/>
    <p:sldId id="265" r:id="rId28"/>
    <p:sldId id="272" r:id="rId29"/>
    <p:sldId id="273" r:id="rId30"/>
    <p:sldId id="276" r:id="rId31"/>
    <p:sldId id="275" r:id="rId32"/>
    <p:sldId id="284" r:id="rId33"/>
    <p:sldId id="285" r:id="rId34"/>
    <p:sldId id="311" r:id="rId35"/>
    <p:sldId id="278" r:id="rId36"/>
    <p:sldId id="283" r:id="rId37"/>
    <p:sldId id="274" r:id="rId38"/>
    <p:sldId id="288" r:id="rId39"/>
    <p:sldId id="289" r:id="rId40"/>
    <p:sldId id="280" r:id="rId41"/>
    <p:sldId id="281" r:id="rId42"/>
    <p:sldId id="290" r:id="rId43"/>
    <p:sldId id="293" r:id="rId44"/>
    <p:sldId id="302" r:id="rId45"/>
    <p:sldId id="303" r:id="rId46"/>
    <p:sldId id="304" r:id="rId47"/>
    <p:sldId id="305" r:id="rId48"/>
    <p:sldId id="314" r:id="rId49"/>
    <p:sldId id="282" r:id="rId50"/>
    <p:sldId id="294" r:id="rId51"/>
    <p:sldId id="25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C05B3-0891-491C-B1AE-3AACB3A8A392}" v="26" dt="2023-05-24T14:22:47.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3" autoAdjust="0"/>
    <p:restoredTop sz="92714" autoAdjust="0"/>
  </p:normalViewPr>
  <p:slideViewPr>
    <p:cSldViewPr snapToGrid="0">
      <p:cViewPr varScale="1">
        <p:scale>
          <a:sx n="75" d="100"/>
          <a:sy n="75" d="100"/>
        </p:scale>
        <p:origin x="62"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ustomXml" Target="../customXml/item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DB7D1-AF8C-4757-BF0B-C33B9AC7CA02}"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9D16E-3CE9-420E-9FA4-F041353E10BF}" type="slidenum">
              <a:rPr lang="en-US" smtClean="0"/>
              <a:t>‹#›</a:t>
            </a:fld>
            <a:endParaRPr lang="en-US"/>
          </a:p>
        </p:txBody>
      </p:sp>
    </p:spTree>
    <p:extLst>
      <p:ext uri="{BB962C8B-B14F-4D97-AF65-F5344CB8AC3E}">
        <p14:creationId xmlns:p14="http://schemas.microsoft.com/office/powerpoint/2010/main" val="2219216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update screens</a:t>
            </a:r>
          </a:p>
        </p:txBody>
      </p:sp>
      <p:sp>
        <p:nvSpPr>
          <p:cNvPr id="4" name="Slide Number Placeholder 3"/>
          <p:cNvSpPr>
            <a:spLocks noGrp="1"/>
          </p:cNvSpPr>
          <p:nvPr>
            <p:ph type="sldNum" sz="quarter" idx="5"/>
          </p:nvPr>
        </p:nvSpPr>
        <p:spPr/>
        <p:txBody>
          <a:bodyPr/>
          <a:lstStyle/>
          <a:p>
            <a:fld id="{C219D16E-3CE9-420E-9FA4-F041353E10BF}" type="slidenum">
              <a:rPr lang="en-US" smtClean="0"/>
              <a:t>3</a:t>
            </a:fld>
            <a:endParaRPr lang="en-US"/>
          </a:p>
        </p:txBody>
      </p:sp>
    </p:spTree>
    <p:extLst>
      <p:ext uri="{BB962C8B-B14F-4D97-AF65-F5344CB8AC3E}">
        <p14:creationId xmlns:p14="http://schemas.microsoft.com/office/powerpoint/2010/main" val="186146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Revise picture to use a pop-up </a:t>
            </a:r>
            <a:r>
              <a:rPr lang="en-US" dirty="0" err="1"/>
              <a:t>datepicker</a:t>
            </a:r>
            <a:endParaRPr lang="en-US" dirty="0"/>
          </a:p>
        </p:txBody>
      </p:sp>
      <p:sp>
        <p:nvSpPr>
          <p:cNvPr id="4" name="Slide Number Placeholder 3"/>
          <p:cNvSpPr>
            <a:spLocks noGrp="1"/>
          </p:cNvSpPr>
          <p:nvPr>
            <p:ph type="sldNum" sz="quarter" idx="5"/>
          </p:nvPr>
        </p:nvSpPr>
        <p:spPr/>
        <p:txBody>
          <a:bodyPr/>
          <a:lstStyle/>
          <a:p>
            <a:fld id="{C219D16E-3CE9-420E-9FA4-F041353E10BF}" type="slidenum">
              <a:rPr lang="en-US" smtClean="0"/>
              <a:t>35</a:t>
            </a:fld>
            <a:endParaRPr lang="en-US"/>
          </a:p>
        </p:txBody>
      </p:sp>
    </p:spTree>
    <p:extLst>
      <p:ext uri="{BB962C8B-B14F-4D97-AF65-F5344CB8AC3E}">
        <p14:creationId xmlns:p14="http://schemas.microsoft.com/office/powerpoint/2010/main" val="44701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picture</a:t>
            </a:r>
          </a:p>
        </p:txBody>
      </p:sp>
      <p:sp>
        <p:nvSpPr>
          <p:cNvPr id="4" name="Slide Number Placeholder 3"/>
          <p:cNvSpPr>
            <a:spLocks noGrp="1"/>
          </p:cNvSpPr>
          <p:nvPr>
            <p:ph type="sldNum" sz="quarter" idx="5"/>
          </p:nvPr>
        </p:nvSpPr>
        <p:spPr/>
        <p:txBody>
          <a:bodyPr/>
          <a:lstStyle/>
          <a:p>
            <a:fld id="{C219D16E-3CE9-420E-9FA4-F041353E10BF}" type="slidenum">
              <a:rPr lang="en-US" smtClean="0"/>
              <a:t>39</a:t>
            </a:fld>
            <a:endParaRPr lang="en-US"/>
          </a:p>
        </p:txBody>
      </p:sp>
    </p:spTree>
    <p:extLst>
      <p:ext uri="{BB962C8B-B14F-4D97-AF65-F5344CB8AC3E}">
        <p14:creationId xmlns:p14="http://schemas.microsoft.com/office/powerpoint/2010/main" val="1210597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picture</a:t>
            </a:r>
          </a:p>
        </p:txBody>
      </p:sp>
      <p:sp>
        <p:nvSpPr>
          <p:cNvPr id="4" name="Slide Number Placeholder 3"/>
          <p:cNvSpPr>
            <a:spLocks noGrp="1"/>
          </p:cNvSpPr>
          <p:nvPr>
            <p:ph type="sldNum" sz="quarter" idx="5"/>
          </p:nvPr>
        </p:nvSpPr>
        <p:spPr/>
        <p:txBody>
          <a:bodyPr/>
          <a:lstStyle/>
          <a:p>
            <a:fld id="{C219D16E-3CE9-420E-9FA4-F041353E10BF}" type="slidenum">
              <a:rPr lang="en-US" smtClean="0"/>
              <a:t>40</a:t>
            </a:fld>
            <a:endParaRPr lang="en-US"/>
          </a:p>
        </p:txBody>
      </p:sp>
    </p:spTree>
    <p:extLst>
      <p:ext uri="{BB962C8B-B14F-4D97-AF65-F5344CB8AC3E}">
        <p14:creationId xmlns:p14="http://schemas.microsoft.com/office/powerpoint/2010/main" val="384486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picture so doesn’t use live data</a:t>
            </a:r>
          </a:p>
        </p:txBody>
      </p:sp>
      <p:sp>
        <p:nvSpPr>
          <p:cNvPr id="4" name="Slide Number Placeholder 3"/>
          <p:cNvSpPr>
            <a:spLocks noGrp="1"/>
          </p:cNvSpPr>
          <p:nvPr>
            <p:ph type="sldNum" sz="quarter" idx="5"/>
          </p:nvPr>
        </p:nvSpPr>
        <p:spPr/>
        <p:txBody>
          <a:bodyPr/>
          <a:lstStyle/>
          <a:p>
            <a:fld id="{C219D16E-3CE9-420E-9FA4-F041353E10BF}" type="slidenum">
              <a:rPr lang="en-US" smtClean="0"/>
              <a:t>44</a:t>
            </a:fld>
            <a:endParaRPr lang="en-US"/>
          </a:p>
        </p:txBody>
      </p:sp>
    </p:spTree>
    <p:extLst>
      <p:ext uri="{BB962C8B-B14F-4D97-AF65-F5344CB8AC3E}">
        <p14:creationId xmlns:p14="http://schemas.microsoft.com/office/powerpoint/2010/main" val="29801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picture</a:t>
            </a:r>
          </a:p>
        </p:txBody>
      </p:sp>
      <p:sp>
        <p:nvSpPr>
          <p:cNvPr id="4" name="Slide Number Placeholder 3"/>
          <p:cNvSpPr>
            <a:spLocks noGrp="1"/>
          </p:cNvSpPr>
          <p:nvPr>
            <p:ph type="sldNum" sz="quarter" idx="5"/>
          </p:nvPr>
        </p:nvSpPr>
        <p:spPr/>
        <p:txBody>
          <a:bodyPr/>
          <a:lstStyle/>
          <a:p>
            <a:fld id="{C219D16E-3CE9-420E-9FA4-F041353E10BF}" type="slidenum">
              <a:rPr lang="en-US" smtClean="0"/>
              <a:t>46</a:t>
            </a:fld>
            <a:endParaRPr lang="en-US"/>
          </a:p>
        </p:txBody>
      </p:sp>
    </p:spTree>
    <p:extLst>
      <p:ext uri="{BB962C8B-B14F-4D97-AF65-F5344CB8AC3E}">
        <p14:creationId xmlns:p14="http://schemas.microsoft.com/office/powerpoint/2010/main" val="4281137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5/24/2023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034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794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5486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768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518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5/24/2023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2493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625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159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26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957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249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837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882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49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239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0834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5/24/2023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246092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8.png"/><Relationship Id="rId12" Type="http://schemas.openxmlformats.org/officeDocument/2006/relationships/image" Target="../media/image21.png"/><Relationship Id="rId2" Type="http://schemas.openxmlformats.org/officeDocument/2006/relationships/hyperlink" Target="https://westerngovernorsuniversity-my.sharepoint.com/:u:/g/personal/carolyn_sher_wgu_edu/ETG8eXsu9nRFhAQ5H6uV4ioBjJW85ogVOwEvWswY72hrmw?e=AWyB6X"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android.com/reference/android/database/sqlite/SQLiteOpenHelper.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ndroid.com/training/data-storage/room/accessing-dat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uides.codepath.com/android/Using-the-RecyclerView"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8.png"/><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7.png"/><Relationship Id="rId5" Type="http://schemas.openxmlformats.org/officeDocument/2006/relationships/image" Target="../media/image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android.com/training/data-storage/room/index.html" TargetMode="External"/><Relationship Id="rId7" Type="http://schemas.openxmlformats.org/officeDocument/2006/relationships/hyperlink" Target="https://protect-us.mimecast.com/s/s9IYCYEYOvtxN6vzHGhWSQ?domain=youtube.com" TargetMode="External"/><Relationship Id="rId2" Type="http://schemas.openxmlformats.org/officeDocument/2006/relationships/hyperlink" Target="https://codelabs.developers.google.com/codelabs/android-room-with-a-view/#0" TargetMode="External"/><Relationship Id="rId1" Type="http://schemas.openxmlformats.org/officeDocument/2006/relationships/slideLayout" Target="../slideLayouts/slideLayout2.xml"/><Relationship Id="rId6" Type="http://schemas.openxmlformats.org/officeDocument/2006/relationships/hyperlink" Target="https://www.youtube.com/watch?v=vOJCrbr144o" TargetMode="External"/><Relationship Id="rId5" Type="http://schemas.openxmlformats.org/officeDocument/2006/relationships/hyperlink" Target="https://guides.codepath.com/android/Using-the-RecyclerView" TargetMode="External"/><Relationship Id="rId4" Type="http://schemas.openxmlformats.org/officeDocument/2006/relationships/hyperlink" Target="https://codelabs.developers.google.com/codelabs/android-room-with-view/#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ndroid.com/guide/components/fundamentals.html#Components" TargetMode="External"/><Relationship Id="rId2" Type="http://schemas.openxmlformats.org/officeDocument/2006/relationships/hyperlink" Target="https://developer.android.com/reference/android/content/Intent.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eaning bicycle on yellow painted wall">
            <a:extLst>
              <a:ext uri="{FF2B5EF4-FFF2-40B4-BE49-F238E27FC236}">
                <a16:creationId xmlns:a16="http://schemas.microsoft.com/office/drawing/2014/main" id="{CA11AB20-60A0-B5C1-ACAF-4CD627EFB399}"/>
              </a:ext>
            </a:extLst>
          </p:cNvPr>
          <p:cNvPicPr>
            <a:picLocks noChangeAspect="1"/>
          </p:cNvPicPr>
          <p:nvPr/>
        </p:nvPicPr>
        <p:blipFill rotWithShape="1">
          <a:blip r:embed="rId2"/>
          <a:srcRect t="38311" r="-1" b="-1"/>
          <a:stretch/>
        </p:blipFill>
        <p:spPr>
          <a:xfrm>
            <a:off x="1" y="-68099"/>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ctrTitle"/>
          </p:nvPr>
        </p:nvSpPr>
        <p:spPr>
          <a:xfrm>
            <a:off x="892199" y="4854346"/>
            <a:ext cx="10407602" cy="868026"/>
          </a:xfrm>
        </p:spPr>
        <p:txBody>
          <a:bodyPr>
            <a:normAutofit/>
          </a:bodyPr>
          <a:lstStyle/>
          <a:p>
            <a:pPr algn="ctr">
              <a:lnSpc>
                <a:spcPct val="90000"/>
              </a:lnSpc>
            </a:pPr>
            <a:r>
              <a:rPr lang="en-US" sz="1400" dirty="0">
                <a:solidFill>
                  <a:srgbClr val="EBEBEB"/>
                </a:solidFill>
              </a:rPr>
              <a:t>Mobile Applications in Java Cohort: My Bicycle Shop For Android Flamingo 2022.2.1 Patch 1</a:t>
            </a:r>
            <a:br>
              <a:rPr lang="en-US" sz="1400" dirty="0">
                <a:solidFill>
                  <a:srgbClr val="EBEBEB"/>
                </a:solidFill>
              </a:rPr>
            </a:br>
            <a:br>
              <a:rPr lang="en-US" sz="1400" dirty="0">
                <a:solidFill>
                  <a:srgbClr val="EBEBEB"/>
                </a:solidFill>
              </a:rPr>
            </a:br>
            <a:r>
              <a:rPr lang="en-US" sz="1400" dirty="0">
                <a:solidFill>
                  <a:srgbClr val="EBEBEB"/>
                </a:solidFill>
              </a:rPr>
              <a:t>Part 1: Developing the User Interface and Navigation</a:t>
            </a:r>
            <a:br>
              <a:rPr lang="en-US" sz="1400" dirty="0">
                <a:solidFill>
                  <a:srgbClr val="EBEBEB"/>
                </a:solidFill>
              </a:rPr>
            </a:br>
            <a:endParaRPr lang="en-US" sz="1400" dirty="0">
              <a:solidFill>
                <a:srgbClr val="EBEBEB"/>
              </a:solidFill>
            </a:endParaRPr>
          </a:p>
        </p:txBody>
      </p:sp>
      <p:sp>
        <p:nvSpPr>
          <p:cNvPr id="3" name="Subtitle 2"/>
          <p:cNvSpPr>
            <a:spLocks noGrp="1"/>
          </p:cNvSpPr>
          <p:nvPr>
            <p:ph type="subTitle" idx="1"/>
          </p:nvPr>
        </p:nvSpPr>
        <p:spPr>
          <a:xfrm>
            <a:off x="892199" y="5722374"/>
            <a:ext cx="10407602" cy="487924"/>
          </a:xfrm>
        </p:spPr>
        <p:txBody>
          <a:bodyPr>
            <a:normAutofit/>
          </a:bodyPr>
          <a:lstStyle/>
          <a:p>
            <a:pPr algn="ctr"/>
            <a:r>
              <a:rPr lang="en-US">
                <a:solidFill>
                  <a:schemeClr val="tx2">
                    <a:lumMod val="40000"/>
                    <a:lumOff val="60000"/>
                  </a:schemeClr>
                </a:solidFill>
              </a:rPr>
              <a:t>Carolyn J Sher-Decusatis</a:t>
            </a: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229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3846CA-73C8-4174-AA19-5D971BFE8F28}"/>
              </a:ext>
            </a:extLst>
          </p:cNvPr>
          <p:cNvSpPr>
            <a:spLocks noGrp="1"/>
          </p:cNvSpPr>
          <p:nvPr>
            <p:ph type="title"/>
          </p:nvPr>
        </p:nvSpPr>
        <p:spPr/>
        <p:txBody>
          <a:bodyPr/>
          <a:lstStyle/>
          <a:p>
            <a:r>
              <a:rPr lang="en-US" dirty="0" err="1"/>
              <a:t>Androidx</a:t>
            </a:r>
            <a:r>
              <a:rPr lang="en-US" dirty="0"/>
              <a:t> libraries</a:t>
            </a:r>
          </a:p>
        </p:txBody>
      </p:sp>
      <p:sp>
        <p:nvSpPr>
          <p:cNvPr id="6" name="Content Placeholder 5">
            <a:extLst>
              <a:ext uri="{FF2B5EF4-FFF2-40B4-BE49-F238E27FC236}">
                <a16:creationId xmlns:a16="http://schemas.microsoft.com/office/drawing/2014/main" id="{D411CB2C-C7C7-436B-8F30-C4240F004836}"/>
              </a:ext>
            </a:extLst>
          </p:cNvPr>
          <p:cNvSpPr>
            <a:spLocks noGrp="1"/>
          </p:cNvSpPr>
          <p:nvPr>
            <p:ph idx="1"/>
          </p:nvPr>
        </p:nvSpPr>
        <p:spPr>
          <a:xfrm>
            <a:off x="815453" y="2375209"/>
            <a:ext cx="9872871" cy="4080181"/>
          </a:xfrm>
        </p:spPr>
        <p:txBody>
          <a:bodyPr>
            <a:normAutofit fontScale="92500" lnSpcReduction="20000"/>
          </a:bodyPr>
          <a:lstStyle/>
          <a:p>
            <a:r>
              <a:rPr lang="en-US" dirty="0"/>
              <a:t>We are going to use </a:t>
            </a:r>
            <a:r>
              <a:rPr lang="en-US" dirty="0" err="1"/>
              <a:t>Androidx</a:t>
            </a:r>
            <a:r>
              <a:rPr lang="en-US" dirty="0"/>
              <a:t> libraries in Part 2, so that means:</a:t>
            </a:r>
          </a:p>
          <a:p>
            <a:pPr marL="0">
              <a:spcBef>
                <a:spcPts val="0"/>
              </a:spcBef>
            </a:pPr>
            <a:r>
              <a:rPr lang="en-US" dirty="0"/>
              <a:t>Our Constraint layouts must be from the library </a:t>
            </a:r>
            <a:r>
              <a:rPr kumimoji="0" lang="en-US" altLang="en-US" sz="2400" b="0" i="0" u="none" strike="noStrike" cap="none" normalizeH="0" baseline="0" dirty="0" err="1">
                <a:ln>
                  <a:noFill/>
                </a:ln>
                <a:effectLst/>
                <a:latin typeface="JetBrains Mono"/>
              </a:rPr>
              <a:t>androidx.constraintlayout.widget.ConstraintLayout</a:t>
            </a:r>
            <a:endParaRPr kumimoji="0" lang="en-US" altLang="en-US" sz="2400" b="0" i="0" u="none" strike="noStrike" cap="none" normalizeH="0" baseline="0" dirty="0">
              <a:ln>
                <a:noFill/>
              </a:ln>
              <a:effectLst/>
              <a:latin typeface="JetBrains Mono"/>
            </a:endParaRPr>
          </a:p>
          <a:p>
            <a:pPr marL="0">
              <a:spcBef>
                <a:spcPts val="0"/>
              </a:spcBef>
            </a:pPr>
            <a:r>
              <a:rPr lang="en-US" altLang="en-US" sz="2400" dirty="0">
                <a:solidFill>
                  <a:srgbClr val="0033B3"/>
                </a:solidFill>
                <a:latin typeface="JetBrains Mono"/>
              </a:rPr>
              <a:t>In older versions of Android Studio you would have to add to the </a:t>
            </a:r>
            <a:r>
              <a:rPr lang="en-US" altLang="en-US" sz="2400" dirty="0" err="1">
                <a:solidFill>
                  <a:srgbClr val="0033B3"/>
                </a:solidFill>
                <a:latin typeface="JetBrains Mono"/>
              </a:rPr>
              <a:t>gradle.properties</a:t>
            </a:r>
            <a:r>
              <a:rPr lang="en-US" altLang="en-US" sz="2400" dirty="0">
                <a:solidFill>
                  <a:srgbClr val="0033B3"/>
                </a:solidFill>
                <a:latin typeface="JetBrains Mono"/>
              </a:rPr>
              <a:t> </a:t>
            </a:r>
          </a:p>
          <a:p>
            <a:pPr marL="0">
              <a:spcBef>
                <a:spcPts val="0"/>
              </a:spcBef>
            </a:pPr>
            <a:r>
              <a:rPr lang="en-US" altLang="en-US" sz="2400" dirty="0" err="1">
                <a:solidFill>
                  <a:srgbClr val="0033B3"/>
                </a:solidFill>
                <a:latin typeface="JetBrains Mono"/>
              </a:rPr>
              <a:t>a</a:t>
            </a:r>
            <a:r>
              <a:rPr kumimoji="0" lang="en-US" altLang="en-US" sz="2400" b="0" i="0" u="none" strike="noStrike" cap="none" normalizeH="0" baseline="0" dirty="0" err="1">
                <a:ln>
                  <a:noFill/>
                </a:ln>
                <a:solidFill>
                  <a:srgbClr val="0033B3"/>
                </a:solidFill>
                <a:effectLst/>
                <a:latin typeface="JetBrains Mono"/>
              </a:rPr>
              <a:t>ndroid.useAndroidX</a:t>
            </a:r>
            <a:r>
              <a:rPr kumimoji="0" lang="en-US" altLang="en-US" sz="2400" b="0" i="0" u="none" strike="noStrike" cap="none" normalizeH="0" baseline="0" dirty="0">
                <a:ln>
                  <a:noFill/>
                </a:ln>
                <a:solidFill>
                  <a:srgbClr val="0033B3"/>
                </a:solidFill>
                <a:effectLst/>
                <a:latin typeface="JetBrains Mono"/>
              </a:rPr>
              <a:t>=true</a:t>
            </a:r>
          </a:p>
          <a:p>
            <a:pPr marL="0">
              <a:spcBef>
                <a:spcPts val="0"/>
              </a:spcBef>
            </a:pPr>
            <a:r>
              <a:rPr lang="en-US" altLang="en-US" sz="2400" dirty="0" err="1">
                <a:solidFill>
                  <a:srgbClr val="0033B3"/>
                </a:solidFill>
                <a:latin typeface="JetBrains Mono"/>
              </a:rPr>
              <a:t>android.enableJetifier</a:t>
            </a:r>
            <a:r>
              <a:rPr lang="en-US" altLang="en-US" sz="2400" dirty="0">
                <a:solidFill>
                  <a:srgbClr val="0033B3"/>
                </a:solidFill>
                <a:latin typeface="JetBrains Mono"/>
              </a:rPr>
              <a:t>=true</a:t>
            </a:r>
          </a:p>
          <a:p>
            <a:pPr marL="0">
              <a:spcBef>
                <a:spcPts val="0"/>
              </a:spcBef>
            </a:pPr>
            <a:r>
              <a:rPr kumimoji="0" lang="en-US" altLang="en-US" sz="2400" b="0" i="0" u="none" strike="noStrike" cap="none" normalizeH="0" baseline="0" dirty="0">
                <a:ln>
                  <a:noFill/>
                </a:ln>
                <a:solidFill>
                  <a:srgbClr val="0033B3"/>
                </a:solidFill>
                <a:effectLst/>
                <a:latin typeface="JetBrains Mono"/>
              </a:rPr>
              <a:t>It is automatically in the latest version of Ar</a:t>
            </a:r>
            <a:r>
              <a:rPr lang="en-US" altLang="en-US" sz="2400" dirty="0">
                <a:solidFill>
                  <a:srgbClr val="0033B3"/>
                </a:solidFill>
                <a:latin typeface="JetBrains Mono"/>
              </a:rPr>
              <a:t>ctic fox.</a:t>
            </a:r>
            <a:endParaRPr kumimoji="0" lang="en-US" altLang="en-US" sz="2400" b="0" i="0" u="none" strike="noStrike" cap="none" normalizeH="0" baseline="0" dirty="0">
              <a:ln>
                <a:noFill/>
              </a:ln>
              <a:solidFill>
                <a:srgbClr val="0033B3"/>
              </a:solidFill>
              <a:effectLst/>
              <a:latin typeface="JetBrains Mono"/>
            </a:endParaRPr>
          </a:p>
          <a:p>
            <a:pPr marL="0">
              <a:spcBef>
                <a:spcPts val="0"/>
              </a:spcBef>
            </a:pPr>
            <a:r>
              <a:rPr lang="en-US" altLang="en-US" sz="2400" dirty="0">
                <a:solidFill>
                  <a:schemeClr val="tx1"/>
                </a:solidFill>
                <a:latin typeface="JetBrains Mono"/>
              </a:rPr>
              <a:t>Add to the </a:t>
            </a:r>
            <a:r>
              <a:rPr lang="en-US" altLang="en-US" sz="2400" dirty="0" err="1">
                <a:solidFill>
                  <a:schemeClr val="tx1"/>
                </a:solidFill>
                <a:latin typeface="JetBrains Mono"/>
              </a:rPr>
              <a:t>build.gradle</a:t>
            </a:r>
            <a:r>
              <a:rPr lang="en-US" altLang="en-US" sz="2400" dirty="0">
                <a:solidFill>
                  <a:schemeClr val="tx1"/>
                </a:solidFill>
                <a:latin typeface="JetBrains Mono"/>
              </a:rPr>
              <a:t>(Module)</a:t>
            </a:r>
          </a:p>
          <a:p>
            <a:pPr marL="0">
              <a:spcBef>
                <a:spcPts val="0"/>
              </a:spcBef>
            </a:pPr>
            <a:r>
              <a:rPr kumimoji="0" lang="en-US" altLang="en-US" sz="2000" b="0" i="1" u="none" strike="noStrike" cap="none" normalizeH="0" baseline="0" dirty="0">
                <a:ln>
                  <a:noFill/>
                </a:ln>
                <a:solidFill>
                  <a:srgbClr val="8C8C8C"/>
                </a:solidFill>
                <a:effectLst/>
                <a:latin typeface="JetBrains Mono"/>
              </a:rPr>
              <a:t>// UI</a:t>
            </a:r>
            <a:br>
              <a:rPr kumimoji="0" lang="en-US" altLang="en-US" sz="2000" b="0" i="1" u="none" strike="noStrike" cap="none" normalizeH="0" baseline="0" dirty="0">
                <a:ln>
                  <a:noFill/>
                </a:ln>
                <a:solidFill>
                  <a:srgbClr val="8C8C8C"/>
                </a:solidFill>
                <a:effectLst/>
                <a:latin typeface="JetBrains Mono"/>
              </a:rPr>
            </a:br>
            <a:r>
              <a:rPr kumimoji="0" lang="en-US" altLang="en-US" sz="2000" b="0" i="0" u="none" strike="noStrike" cap="none" normalizeH="0" baseline="0" dirty="0">
                <a:ln>
                  <a:noFill/>
                </a:ln>
                <a:solidFill>
                  <a:srgbClr val="080808"/>
                </a:solidFill>
                <a:effectLst/>
                <a:latin typeface="JetBrains Mono"/>
              </a:rPr>
              <a:t>implementation </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err="1">
                <a:ln>
                  <a:noFill/>
                </a:ln>
                <a:solidFill>
                  <a:srgbClr val="067D17"/>
                </a:solidFill>
                <a:effectLst/>
                <a:latin typeface="JetBrains Mono"/>
              </a:rPr>
              <a:t>androidx.constraintlayout:constraintlayout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rootProject.constraintLayoutVersion</a:t>
            </a:r>
            <a:r>
              <a:rPr kumimoji="0" lang="en-US" altLang="en-US" sz="2000" b="0" i="0" u="none" strike="noStrike" cap="none" normalizeH="0" baseline="0" dirty="0">
                <a:ln>
                  <a:noFill/>
                </a:ln>
                <a:solidFill>
                  <a:srgbClr val="067D17"/>
                </a:solidFill>
                <a:effectLst/>
                <a:latin typeface="JetBrains Mono"/>
              </a:rPr>
              <a:t>"</a:t>
            </a:r>
            <a:br>
              <a:rPr kumimoji="0" lang="en-US" altLang="en-US" sz="2000" b="0" i="0" u="none" strike="noStrike" cap="none" normalizeH="0" baseline="0" dirty="0">
                <a:ln>
                  <a:noFill/>
                </a:ln>
                <a:solidFill>
                  <a:srgbClr val="067D17"/>
                </a:solidFill>
                <a:effectLst/>
                <a:latin typeface="JetBrains Mono"/>
              </a:rPr>
            </a:br>
            <a:r>
              <a:rPr kumimoji="0" lang="en-US" altLang="en-US" sz="2000" b="0" i="0" u="none" strike="noStrike" cap="none" normalizeH="0" baseline="0" dirty="0">
                <a:ln>
                  <a:noFill/>
                </a:ln>
                <a:solidFill>
                  <a:srgbClr val="080808"/>
                </a:solidFill>
                <a:effectLst/>
                <a:latin typeface="JetBrains Mono"/>
              </a:rPr>
              <a:t>implementation </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err="1">
                <a:ln>
                  <a:noFill/>
                </a:ln>
                <a:solidFill>
                  <a:srgbClr val="067D17"/>
                </a:solidFill>
                <a:effectLst/>
                <a:latin typeface="JetBrains Mono"/>
              </a:rPr>
              <a:t>com.google.android.material:material</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rootProject.materialVersion</a:t>
            </a:r>
            <a:r>
              <a:rPr kumimoji="0" lang="en-US" altLang="en-US" sz="2000" b="0" i="0" u="none" strike="noStrike" cap="none" normalizeH="0" baseline="0" dirty="0">
                <a:ln>
                  <a:noFill/>
                </a:ln>
                <a:solidFill>
                  <a:srgbClr val="067D17"/>
                </a:solidFill>
                <a:effectLst/>
                <a:latin typeface="JetBrains Mono"/>
              </a:rPr>
              <a:t>“</a:t>
            </a:r>
          </a:p>
          <a:p>
            <a:pPr marL="0">
              <a:spcBef>
                <a:spcPts val="0"/>
              </a:spcBef>
            </a:pPr>
            <a:r>
              <a:rPr lang="en-US" altLang="en-US" sz="2000" dirty="0">
                <a:solidFill>
                  <a:srgbClr val="067D17"/>
                </a:solidFill>
                <a:latin typeface="JetBrains Mono"/>
              </a:rPr>
              <a:t>And to the </a:t>
            </a:r>
            <a:r>
              <a:rPr lang="en-US" altLang="en-US" sz="2000" dirty="0" err="1">
                <a:solidFill>
                  <a:srgbClr val="067D17"/>
                </a:solidFill>
                <a:latin typeface="JetBrains Mono"/>
              </a:rPr>
              <a:t>build.gradle</a:t>
            </a:r>
            <a:r>
              <a:rPr lang="en-US" altLang="en-US" sz="2000" dirty="0">
                <a:solidFill>
                  <a:srgbClr val="067D17"/>
                </a:solidFill>
                <a:latin typeface="JetBrains Mono"/>
              </a:rPr>
              <a:t>(project)</a:t>
            </a:r>
          </a:p>
          <a:p>
            <a:pPr marL="0">
              <a:spcBef>
                <a:spcPts val="0"/>
              </a:spcBef>
            </a:pPr>
            <a:r>
              <a:rPr lang="en-US" altLang="en-US" sz="2000" dirty="0" err="1">
                <a:solidFill>
                  <a:srgbClr val="067D17"/>
                </a:solidFill>
                <a:latin typeface="JetBrains Mono"/>
              </a:rPr>
              <a:t>e</a:t>
            </a:r>
            <a:r>
              <a:rPr kumimoji="0" lang="en-US" altLang="en-US" sz="2000" b="0" i="0" u="none" strike="noStrike" cap="none" normalizeH="0" baseline="0" dirty="0" err="1">
                <a:ln>
                  <a:noFill/>
                </a:ln>
                <a:solidFill>
                  <a:srgbClr val="067D17"/>
                </a:solidFill>
                <a:effectLst/>
                <a:latin typeface="JetBrains Mono"/>
              </a:rPr>
              <a:t>xt</a:t>
            </a:r>
            <a:r>
              <a:rPr kumimoji="0" lang="en-US" altLang="en-US" sz="2000" b="0" i="0" u="none" strike="noStrike" cap="none" normalizeH="0" baseline="0" dirty="0">
                <a:ln>
                  <a:noFill/>
                </a:ln>
                <a:solidFill>
                  <a:srgbClr val="067D17"/>
                </a:solidFill>
                <a:effectLst/>
                <a:latin typeface="JetBrains Mono"/>
              </a:rPr>
              <a:t>{</a:t>
            </a:r>
          </a:p>
          <a:p>
            <a:pPr marL="0">
              <a:spcBef>
                <a:spcPts val="0"/>
              </a:spcBef>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constraintLayoutVersion</a:t>
            </a:r>
            <a:r>
              <a:rPr kumimoji="0" lang="en-US" altLang="en-US" sz="2000" b="0" i="0" u="none" strike="noStrike" cap="none" normalizeH="0" baseline="0" dirty="0">
                <a:ln>
                  <a:noFill/>
                </a:ln>
                <a:solidFill>
                  <a:schemeClr val="tx1"/>
                </a:solidFill>
                <a:effectLst/>
                <a:latin typeface="Arial" panose="020B0604020202020204" pitchFamily="34" charset="0"/>
              </a:rPr>
              <a:t>=‘2.0.4’</a:t>
            </a:r>
          </a:p>
          <a:p>
            <a:pPr marL="0">
              <a:spcBef>
                <a:spcPts val="0"/>
              </a:spcBef>
            </a:pP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materialVersion</a:t>
            </a:r>
            <a:r>
              <a:rPr lang="en-US" altLang="en-US" sz="2000" dirty="0">
                <a:solidFill>
                  <a:schemeClr val="tx1"/>
                </a:solidFill>
                <a:latin typeface="Arial" panose="020B0604020202020204" pitchFamily="34" charset="0"/>
              </a:rPr>
              <a:t>=‘1.2.1’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a:spcBef>
                <a:spcPts val="0"/>
              </a:spcBef>
            </a:pPr>
            <a:endParaRPr kumimoji="0" lang="en-US" altLang="en-US" sz="5400" b="0" i="0" u="none" strike="noStrike" cap="none" normalizeH="0" baseline="0" dirty="0">
              <a:ln>
                <a:noFill/>
              </a:ln>
              <a:solidFill>
                <a:schemeClr val="tx1"/>
              </a:solidFill>
              <a:effectLst/>
              <a:latin typeface="Arial" panose="020B0604020202020204" pitchFamily="34" charset="0"/>
            </a:endParaRPr>
          </a:p>
          <a:p>
            <a:pPr marL="0" marR="0">
              <a:spcBef>
                <a:spcPts val="0"/>
              </a:spcBef>
              <a:spcAft>
                <a:spcPts val="0"/>
              </a:spcAft>
            </a:pPr>
            <a:endParaRPr lang="en-US" dirty="0"/>
          </a:p>
          <a:p>
            <a:pPr marL="0" marR="0">
              <a:spcBef>
                <a:spcPts val="0"/>
              </a:spcBef>
              <a:spcAft>
                <a:spcPts val="0"/>
              </a:spcAft>
            </a:pPr>
            <a:endParaRPr lang="en-US" dirty="0"/>
          </a:p>
        </p:txBody>
      </p:sp>
    </p:spTree>
    <p:extLst>
      <p:ext uri="{BB962C8B-B14F-4D97-AF65-F5344CB8AC3E}">
        <p14:creationId xmlns:p14="http://schemas.microsoft.com/office/powerpoint/2010/main" val="384568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A029-8ABA-40DB-95AD-48A5BD778373}"/>
              </a:ext>
            </a:extLst>
          </p:cNvPr>
          <p:cNvSpPr>
            <a:spLocks noGrp="1"/>
          </p:cNvSpPr>
          <p:nvPr>
            <p:ph type="title"/>
          </p:nvPr>
        </p:nvSpPr>
        <p:spPr/>
        <p:txBody>
          <a:bodyPr/>
          <a:lstStyle/>
          <a:p>
            <a:r>
              <a:rPr lang="en-US" dirty="0"/>
              <a:t>How we start</a:t>
            </a:r>
          </a:p>
        </p:txBody>
      </p:sp>
      <p:sp>
        <p:nvSpPr>
          <p:cNvPr id="3" name="Content Placeholder 2">
            <a:extLst>
              <a:ext uri="{FF2B5EF4-FFF2-40B4-BE49-F238E27FC236}">
                <a16:creationId xmlns:a16="http://schemas.microsoft.com/office/drawing/2014/main" id="{34EDD233-8A44-41E1-8E02-43682351D401}"/>
              </a:ext>
            </a:extLst>
          </p:cNvPr>
          <p:cNvSpPr>
            <a:spLocks noGrp="1"/>
          </p:cNvSpPr>
          <p:nvPr>
            <p:ph idx="1"/>
          </p:nvPr>
        </p:nvSpPr>
        <p:spPr>
          <a:xfrm>
            <a:off x="1141412" y="2303010"/>
            <a:ext cx="9905999" cy="4619134"/>
          </a:xfrm>
        </p:spPr>
        <p:txBody>
          <a:bodyPr>
            <a:normAutofit fontScale="77500" lnSpcReduction="20000"/>
          </a:bodyPr>
          <a:lstStyle/>
          <a:p>
            <a:r>
              <a:rPr lang="en-US" dirty="0"/>
              <a:t>Open a new project with an empty views activity.  </a:t>
            </a:r>
          </a:p>
          <a:p>
            <a:r>
              <a:rPr lang="en-US" dirty="0"/>
              <a:t>Open a package for the UI (user interface),and for the </a:t>
            </a:r>
            <a:r>
              <a:rPr lang="en-US" dirty="0" err="1"/>
              <a:t>Database,and</a:t>
            </a:r>
            <a:r>
              <a:rPr lang="en-US" dirty="0"/>
              <a:t> move the main activity file into the UI Package.</a:t>
            </a:r>
          </a:p>
          <a:p>
            <a:r>
              <a:rPr lang="en-US" dirty="0"/>
              <a:t>Add a button to open the Product Activity screen. Give it an onclick listener. Have the onclick listener open the </a:t>
            </a:r>
            <a:r>
              <a:rPr lang="en-US" dirty="0" err="1"/>
              <a:t>ProductList</a:t>
            </a:r>
            <a:r>
              <a:rPr lang="en-US" dirty="0"/>
              <a:t> screen (You can also put an image on the </a:t>
            </a:r>
            <a:r>
              <a:rPr lang="en-US" dirty="0" err="1"/>
              <a:t>MainActivity</a:t>
            </a:r>
            <a:r>
              <a:rPr lang="en-US" dirty="0"/>
              <a:t> if you like.)</a:t>
            </a:r>
          </a:p>
          <a:p>
            <a:r>
              <a:rPr lang="en-US" dirty="0"/>
              <a:t>Add a new empty activity for the </a:t>
            </a:r>
            <a:r>
              <a:rPr lang="en-US" dirty="0" err="1"/>
              <a:t>ProductList</a:t>
            </a:r>
            <a:r>
              <a:rPr lang="en-US" dirty="0"/>
              <a:t>. Be sure to import R if needed.</a:t>
            </a:r>
          </a:p>
          <a:p>
            <a:r>
              <a:rPr lang="en-US" dirty="0"/>
              <a:t>Add backwards navigation. Add a label to the activity in the manifest called “Product List”.</a:t>
            </a:r>
          </a:p>
          <a:p>
            <a:r>
              <a:rPr lang="en-US" dirty="0"/>
              <a:t>Add a floating action button. Import a drawable vector asset plus sign (add) and use it on the FAB. Give it an onclick listener. Have the onclick listener open the </a:t>
            </a:r>
            <a:r>
              <a:rPr lang="en-US" dirty="0" err="1"/>
              <a:t>PartList</a:t>
            </a:r>
            <a:r>
              <a:rPr lang="en-US" dirty="0"/>
              <a:t> screen</a:t>
            </a:r>
          </a:p>
          <a:p>
            <a:r>
              <a:rPr lang="en-US" dirty="0"/>
              <a:t>Add a new empty activity for the </a:t>
            </a:r>
            <a:r>
              <a:rPr lang="en-US" dirty="0" err="1"/>
              <a:t>PartList</a:t>
            </a:r>
            <a:r>
              <a:rPr lang="en-US" dirty="0"/>
              <a:t>. Be sure to import R if needed.</a:t>
            </a:r>
          </a:p>
          <a:p>
            <a:r>
              <a:rPr lang="en-US" dirty="0"/>
              <a:t>Add backwards navigation. Add a label in the manifest called “Part List”</a:t>
            </a:r>
          </a:p>
          <a:p>
            <a:r>
              <a:rPr lang="en-US" dirty="0"/>
              <a:t>Add a floating action button. Give it an onclick listener. Have the onclick listener open the </a:t>
            </a:r>
            <a:r>
              <a:rPr lang="en-US" dirty="0" err="1"/>
              <a:t>PartDetail</a:t>
            </a:r>
            <a:r>
              <a:rPr lang="en-US" dirty="0"/>
              <a:t> screen</a:t>
            </a:r>
          </a:p>
          <a:p>
            <a:r>
              <a:rPr lang="en-US" dirty="0"/>
              <a:t>Add the activity for the Part Details. Be sure to import R if needed.</a:t>
            </a:r>
          </a:p>
          <a:p>
            <a:r>
              <a:rPr lang="en-US" dirty="0"/>
              <a:t>Add backwards navigation</a:t>
            </a:r>
          </a:p>
          <a:p>
            <a:r>
              <a:rPr lang="en-US" dirty="0"/>
              <a:t>Add some </a:t>
            </a:r>
            <a:r>
              <a:rPr lang="en-US" dirty="0" err="1"/>
              <a:t>textviews</a:t>
            </a:r>
            <a:r>
              <a:rPr lang="en-US" dirty="0"/>
              <a:t> and </a:t>
            </a:r>
            <a:r>
              <a:rPr lang="en-US" dirty="0" err="1"/>
              <a:t>editTexts</a:t>
            </a:r>
            <a:r>
              <a:rPr lang="en-US" dirty="0"/>
              <a:t> to the details screen (</a:t>
            </a:r>
            <a:r>
              <a:rPr lang="en-US" dirty="0" err="1"/>
              <a:t>ctrl_Alt+L</a:t>
            </a:r>
            <a:r>
              <a:rPr lang="en-US" dirty="0"/>
              <a:t> to tidy)</a:t>
            </a:r>
          </a:p>
          <a:p>
            <a:r>
              <a:rPr lang="en-US" dirty="0" err="1"/>
              <a:t>Hint-Ctrl+Alt+L</a:t>
            </a:r>
            <a:r>
              <a:rPr lang="en-US" dirty="0"/>
              <a:t> will tidy up your code</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0012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4F4F-7B61-49C8-864C-5539971C5FB2}"/>
              </a:ext>
            </a:extLst>
          </p:cNvPr>
          <p:cNvSpPr>
            <a:spLocks noGrp="1"/>
          </p:cNvSpPr>
          <p:nvPr>
            <p:ph type="title"/>
          </p:nvPr>
        </p:nvSpPr>
        <p:spPr/>
        <p:txBody>
          <a:bodyPr/>
          <a:lstStyle/>
          <a:p>
            <a:r>
              <a:rPr lang="en-US" dirty="0"/>
              <a:t>Saving to GitLab</a:t>
            </a:r>
          </a:p>
        </p:txBody>
      </p:sp>
      <p:sp>
        <p:nvSpPr>
          <p:cNvPr id="3" name="Content Placeholder 2">
            <a:extLst>
              <a:ext uri="{FF2B5EF4-FFF2-40B4-BE49-F238E27FC236}">
                <a16:creationId xmlns:a16="http://schemas.microsoft.com/office/drawing/2014/main" id="{BC190CF0-C1D3-4493-B488-6AC8D90DABB2}"/>
              </a:ext>
            </a:extLst>
          </p:cNvPr>
          <p:cNvSpPr>
            <a:spLocks noGrp="1"/>
          </p:cNvSpPr>
          <p:nvPr>
            <p:ph idx="1"/>
          </p:nvPr>
        </p:nvSpPr>
        <p:spPr/>
        <p:txBody>
          <a:bodyPr/>
          <a:lstStyle/>
          <a:p>
            <a:r>
              <a:rPr lang="en-US" dirty="0"/>
              <a:t>Version/Create a Git Repository</a:t>
            </a:r>
          </a:p>
          <a:p>
            <a:r>
              <a:rPr lang="en-US" dirty="0"/>
              <a:t>Open a repository in GitLab (run the pipes for D308)</a:t>
            </a:r>
          </a:p>
          <a:p>
            <a:r>
              <a:rPr lang="en-US" dirty="0"/>
              <a:t>Manage remote to the working branch of that repository</a:t>
            </a:r>
          </a:p>
          <a:p>
            <a:r>
              <a:rPr lang="en-US" dirty="0"/>
              <a:t>Commit and push</a:t>
            </a:r>
          </a:p>
        </p:txBody>
      </p:sp>
    </p:spTree>
    <p:extLst>
      <p:ext uri="{BB962C8B-B14F-4D97-AF65-F5344CB8AC3E}">
        <p14:creationId xmlns:p14="http://schemas.microsoft.com/office/powerpoint/2010/main" val="116149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423C-67B6-4DEC-9BF3-D36E638BA79B}"/>
              </a:ext>
            </a:extLst>
          </p:cNvPr>
          <p:cNvSpPr>
            <a:spLocks noGrp="1"/>
          </p:cNvSpPr>
          <p:nvPr>
            <p:ph type="title"/>
          </p:nvPr>
        </p:nvSpPr>
        <p:spPr>
          <a:xfrm>
            <a:off x="1141413" y="769434"/>
            <a:ext cx="9905998" cy="959416"/>
          </a:xfrm>
        </p:spPr>
        <p:txBody>
          <a:bodyPr/>
          <a:lstStyle/>
          <a:p>
            <a:r>
              <a:rPr lang="en-US" dirty="0"/>
              <a:t>Creating a Landscape qualifier in the design mode (do not do this until you have finished your application)</a:t>
            </a:r>
          </a:p>
        </p:txBody>
      </p:sp>
      <p:sp>
        <p:nvSpPr>
          <p:cNvPr id="8" name="Content Placeholder 7">
            <a:extLst>
              <a:ext uri="{FF2B5EF4-FFF2-40B4-BE49-F238E27FC236}">
                <a16:creationId xmlns:a16="http://schemas.microsoft.com/office/drawing/2014/main" id="{0CDB77E5-DD70-47F4-94D4-A9BADB8CF153}"/>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E46940C2-4EC3-400A-ACAC-B0A2471868C0}"/>
              </a:ext>
            </a:extLst>
          </p:cNvPr>
          <p:cNvPicPr>
            <a:picLocks noChangeAspect="1"/>
          </p:cNvPicPr>
          <p:nvPr/>
        </p:nvPicPr>
        <p:blipFill>
          <a:blip r:embed="rId2"/>
          <a:stretch>
            <a:fillRect/>
          </a:stretch>
        </p:blipFill>
        <p:spPr>
          <a:xfrm>
            <a:off x="0" y="3216486"/>
            <a:ext cx="5911403" cy="2803313"/>
          </a:xfrm>
          <a:prstGeom prst="rect">
            <a:avLst/>
          </a:prstGeom>
        </p:spPr>
      </p:pic>
      <p:pic>
        <p:nvPicPr>
          <p:cNvPr id="13" name="Picture 12">
            <a:extLst>
              <a:ext uri="{FF2B5EF4-FFF2-40B4-BE49-F238E27FC236}">
                <a16:creationId xmlns:a16="http://schemas.microsoft.com/office/drawing/2014/main" id="{FFB090F9-3D3B-4284-9B91-77AC99B4DCF9}"/>
              </a:ext>
            </a:extLst>
          </p:cNvPr>
          <p:cNvPicPr>
            <a:picLocks noChangeAspect="1"/>
          </p:cNvPicPr>
          <p:nvPr/>
        </p:nvPicPr>
        <p:blipFill>
          <a:blip r:embed="rId3"/>
          <a:stretch>
            <a:fillRect/>
          </a:stretch>
        </p:blipFill>
        <p:spPr>
          <a:xfrm>
            <a:off x="6367959" y="3257312"/>
            <a:ext cx="5911403" cy="2762487"/>
          </a:xfrm>
          <a:prstGeom prst="rect">
            <a:avLst/>
          </a:prstGeom>
        </p:spPr>
      </p:pic>
    </p:spTree>
    <p:extLst>
      <p:ext uri="{BB962C8B-B14F-4D97-AF65-F5344CB8AC3E}">
        <p14:creationId xmlns:p14="http://schemas.microsoft.com/office/powerpoint/2010/main" val="119471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0F50-4D54-44CC-A25F-54ABD872202A}"/>
              </a:ext>
            </a:extLst>
          </p:cNvPr>
          <p:cNvSpPr>
            <a:spLocks noGrp="1"/>
          </p:cNvSpPr>
          <p:nvPr>
            <p:ph type="title"/>
          </p:nvPr>
        </p:nvSpPr>
        <p:spPr/>
        <p:txBody>
          <a:bodyPr/>
          <a:lstStyle/>
          <a:p>
            <a:r>
              <a:rPr lang="en-US" dirty="0"/>
              <a:t>Our Result</a:t>
            </a:r>
          </a:p>
        </p:txBody>
      </p:sp>
      <p:sp>
        <p:nvSpPr>
          <p:cNvPr id="3" name="Content Placeholder 2">
            <a:extLst>
              <a:ext uri="{FF2B5EF4-FFF2-40B4-BE49-F238E27FC236}">
                <a16:creationId xmlns:a16="http://schemas.microsoft.com/office/drawing/2014/main" id="{971C65DD-98CE-4FB2-BC31-D533D5F953B1}"/>
              </a:ext>
            </a:extLst>
          </p:cNvPr>
          <p:cNvSpPr>
            <a:spLocks noGrp="1"/>
          </p:cNvSpPr>
          <p:nvPr>
            <p:ph idx="1"/>
          </p:nvPr>
        </p:nvSpPr>
        <p:spPr/>
        <p:txBody>
          <a:bodyPr/>
          <a:lstStyle/>
          <a:p>
            <a:r>
              <a:rPr lang="en-US" dirty="0">
                <a:hlinkClick r:id="rId2"/>
              </a:rPr>
              <a:t>My Bicycle Shop 1</a:t>
            </a:r>
            <a:endParaRPr lang="en-US" dirty="0"/>
          </a:p>
        </p:txBody>
      </p:sp>
      <p:sp>
        <p:nvSpPr>
          <p:cNvPr id="7" name="Arrow: Right 6">
            <a:extLst>
              <a:ext uri="{FF2B5EF4-FFF2-40B4-BE49-F238E27FC236}">
                <a16:creationId xmlns:a16="http://schemas.microsoft.com/office/drawing/2014/main" id="{04D7A508-FA92-46E5-AD9E-39ABEFE3B97A}"/>
              </a:ext>
            </a:extLst>
          </p:cNvPr>
          <p:cNvSpPr/>
          <p:nvPr/>
        </p:nvSpPr>
        <p:spPr>
          <a:xfrm rot="10800000">
            <a:off x="5768122" y="3239040"/>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74B40318-1BD5-4FA5-902A-ECD05526BCE8}"/>
              </a:ext>
            </a:extLst>
          </p:cNvPr>
          <p:cNvSpPr/>
          <p:nvPr/>
        </p:nvSpPr>
        <p:spPr>
          <a:xfrm rot="10800000">
            <a:off x="8705056" y="3186286"/>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8372B45-76B3-47D4-A3BE-E2FF8624DE47}"/>
              </a:ext>
            </a:extLst>
          </p:cNvPr>
          <p:cNvSpPr/>
          <p:nvPr/>
        </p:nvSpPr>
        <p:spPr>
          <a:xfrm>
            <a:off x="4866750" y="5789176"/>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B2758122-85C4-4CE5-AD5D-0B780ED65074}"/>
              </a:ext>
            </a:extLst>
          </p:cNvPr>
          <p:cNvSpPr/>
          <p:nvPr/>
        </p:nvSpPr>
        <p:spPr>
          <a:xfrm>
            <a:off x="8671635" y="5757601"/>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E135D-889E-4E5C-9D36-D65D8DAF664B}"/>
              </a:ext>
            </a:extLst>
          </p:cNvPr>
          <p:cNvPicPr>
            <a:picLocks noChangeAspect="1"/>
          </p:cNvPicPr>
          <p:nvPr/>
        </p:nvPicPr>
        <p:blipFill>
          <a:blip r:embed="rId3"/>
          <a:stretch>
            <a:fillRect/>
          </a:stretch>
        </p:blipFill>
        <p:spPr>
          <a:xfrm>
            <a:off x="982421" y="2784964"/>
            <a:ext cx="1838681" cy="3886201"/>
          </a:xfrm>
          <a:prstGeom prst="rect">
            <a:avLst/>
          </a:prstGeom>
        </p:spPr>
      </p:pic>
      <p:sp>
        <p:nvSpPr>
          <p:cNvPr id="19" name="Arrow: Right 18">
            <a:extLst>
              <a:ext uri="{FF2B5EF4-FFF2-40B4-BE49-F238E27FC236}">
                <a16:creationId xmlns:a16="http://schemas.microsoft.com/office/drawing/2014/main" id="{1D3E3258-53FB-4D3F-BEA6-6053A6F4607A}"/>
              </a:ext>
            </a:extLst>
          </p:cNvPr>
          <p:cNvSpPr/>
          <p:nvPr/>
        </p:nvSpPr>
        <p:spPr>
          <a:xfrm rot="10800000">
            <a:off x="2817954" y="3186286"/>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Right 24">
            <a:extLst>
              <a:ext uri="{FF2B5EF4-FFF2-40B4-BE49-F238E27FC236}">
                <a16:creationId xmlns:a16="http://schemas.microsoft.com/office/drawing/2014/main" id="{C4C13C86-41A8-499E-87F5-472FD0DBA373}"/>
              </a:ext>
            </a:extLst>
          </p:cNvPr>
          <p:cNvSpPr/>
          <p:nvPr/>
        </p:nvSpPr>
        <p:spPr>
          <a:xfrm>
            <a:off x="4870127" y="5788781"/>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758DAD2A-A10F-425A-A746-B462436611A5}"/>
              </a:ext>
            </a:extLst>
          </p:cNvPr>
          <p:cNvSpPr/>
          <p:nvPr/>
        </p:nvSpPr>
        <p:spPr>
          <a:xfrm>
            <a:off x="4866750" y="5789176"/>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ABC8EC67-A0B2-4A7D-93E7-A44EAFBCB97D}"/>
              </a:ext>
            </a:extLst>
          </p:cNvPr>
          <p:cNvSpPr/>
          <p:nvPr/>
        </p:nvSpPr>
        <p:spPr>
          <a:xfrm>
            <a:off x="5807278" y="5788781"/>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Arrow: Right 33">
            <a:extLst>
              <a:ext uri="{FF2B5EF4-FFF2-40B4-BE49-F238E27FC236}">
                <a16:creationId xmlns:a16="http://schemas.microsoft.com/office/drawing/2014/main" id="{E07C1449-B3A4-460B-A0CC-6547744EFFB5}"/>
              </a:ext>
            </a:extLst>
          </p:cNvPr>
          <p:cNvSpPr/>
          <p:nvPr/>
        </p:nvSpPr>
        <p:spPr>
          <a:xfrm>
            <a:off x="2916023" y="5745236"/>
            <a:ext cx="1121928" cy="379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98420C63-BF9C-4F22-A724-090E7108DCBE}"/>
              </a:ext>
            </a:extLst>
          </p:cNvPr>
          <p:cNvPicPr>
            <a:picLocks noChangeAspect="1"/>
          </p:cNvPicPr>
          <p:nvPr/>
        </p:nvPicPr>
        <p:blipFill>
          <a:blip r:embed="rId4"/>
          <a:stretch>
            <a:fillRect/>
          </a:stretch>
        </p:blipFill>
        <p:spPr>
          <a:xfrm>
            <a:off x="3989480" y="2779257"/>
            <a:ext cx="1838681" cy="3892333"/>
          </a:xfrm>
          <a:prstGeom prst="rect">
            <a:avLst/>
          </a:prstGeom>
        </p:spPr>
      </p:pic>
      <p:pic>
        <p:nvPicPr>
          <p:cNvPr id="40" name="Picture 39">
            <a:extLst>
              <a:ext uri="{FF2B5EF4-FFF2-40B4-BE49-F238E27FC236}">
                <a16:creationId xmlns:a16="http://schemas.microsoft.com/office/drawing/2014/main" id="{B0F96CC4-95C6-46B6-9D13-25114744ACAA}"/>
              </a:ext>
            </a:extLst>
          </p:cNvPr>
          <p:cNvPicPr>
            <a:picLocks noChangeAspect="1"/>
          </p:cNvPicPr>
          <p:nvPr/>
        </p:nvPicPr>
        <p:blipFill>
          <a:blip r:embed="rId5"/>
          <a:stretch>
            <a:fillRect/>
          </a:stretch>
        </p:blipFill>
        <p:spPr>
          <a:xfrm>
            <a:off x="9800917" y="2779257"/>
            <a:ext cx="1926416" cy="3930437"/>
          </a:xfrm>
          <a:prstGeom prst="rect">
            <a:avLst/>
          </a:prstGeom>
        </p:spPr>
      </p:pic>
      <p:pic>
        <p:nvPicPr>
          <p:cNvPr id="42" name="Picture 41">
            <a:extLst>
              <a:ext uri="{FF2B5EF4-FFF2-40B4-BE49-F238E27FC236}">
                <a16:creationId xmlns:a16="http://schemas.microsoft.com/office/drawing/2014/main" id="{322EDF48-261C-4044-99A1-8726B7C33ADD}"/>
              </a:ext>
            </a:extLst>
          </p:cNvPr>
          <p:cNvPicPr>
            <a:picLocks noChangeAspect="1"/>
          </p:cNvPicPr>
          <p:nvPr/>
        </p:nvPicPr>
        <p:blipFill>
          <a:blip r:embed="rId6"/>
          <a:stretch>
            <a:fillRect/>
          </a:stretch>
        </p:blipFill>
        <p:spPr>
          <a:xfrm>
            <a:off x="6891351" y="2661841"/>
            <a:ext cx="1838681" cy="4026478"/>
          </a:xfrm>
          <a:prstGeom prst="rect">
            <a:avLst/>
          </a:prstGeom>
        </p:spPr>
      </p:pic>
      <p:pic>
        <p:nvPicPr>
          <p:cNvPr id="5" name="Picture 4">
            <a:extLst>
              <a:ext uri="{FF2B5EF4-FFF2-40B4-BE49-F238E27FC236}">
                <a16:creationId xmlns:a16="http://schemas.microsoft.com/office/drawing/2014/main" id="{7F1E060F-AEF4-4856-8C17-7012CF8E4C3A}"/>
              </a:ext>
            </a:extLst>
          </p:cNvPr>
          <p:cNvPicPr>
            <a:picLocks noChangeAspect="1"/>
          </p:cNvPicPr>
          <p:nvPr/>
        </p:nvPicPr>
        <p:blipFill>
          <a:blip r:embed="rId7"/>
          <a:stretch>
            <a:fillRect/>
          </a:stretch>
        </p:blipFill>
        <p:spPr>
          <a:xfrm>
            <a:off x="940560" y="2693949"/>
            <a:ext cx="1922402" cy="4002221"/>
          </a:xfrm>
          <a:prstGeom prst="rect">
            <a:avLst/>
          </a:prstGeom>
        </p:spPr>
      </p:pic>
      <p:pic>
        <p:nvPicPr>
          <p:cNvPr id="11" name="Picture 10">
            <a:extLst>
              <a:ext uri="{FF2B5EF4-FFF2-40B4-BE49-F238E27FC236}">
                <a16:creationId xmlns:a16="http://schemas.microsoft.com/office/drawing/2014/main" id="{ECCB4AC5-E1C0-452A-AF2D-243E0F4DF574}"/>
              </a:ext>
            </a:extLst>
          </p:cNvPr>
          <p:cNvPicPr>
            <a:picLocks noChangeAspect="1"/>
          </p:cNvPicPr>
          <p:nvPr/>
        </p:nvPicPr>
        <p:blipFill>
          <a:blip r:embed="rId8"/>
          <a:stretch>
            <a:fillRect/>
          </a:stretch>
        </p:blipFill>
        <p:spPr>
          <a:xfrm>
            <a:off x="3997904" y="2693949"/>
            <a:ext cx="1937957" cy="3994370"/>
          </a:xfrm>
          <a:prstGeom prst="rect">
            <a:avLst/>
          </a:prstGeom>
        </p:spPr>
      </p:pic>
      <p:pic>
        <p:nvPicPr>
          <p:cNvPr id="14" name="Picture 13">
            <a:extLst>
              <a:ext uri="{FF2B5EF4-FFF2-40B4-BE49-F238E27FC236}">
                <a16:creationId xmlns:a16="http://schemas.microsoft.com/office/drawing/2014/main" id="{498D804C-7F0A-4B26-BDBC-4DCB837CD2E6}"/>
              </a:ext>
            </a:extLst>
          </p:cNvPr>
          <p:cNvPicPr>
            <a:picLocks noChangeAspect="1"/>
          </p:cNvPicPr>
          <p:nvPr/>
        </p:nvPicPr>
        <p:blipFill>
          <a:blip r:embed="rId9"/>
          <a:stretch>
            <a:fillRect/>
          </a:stretch>
        </p:blipFill>
        <p:spPr>
          <a:xfrm>
            <a:off x="6899046" y="2624050"/>
            <a:ext cx="1981063" cy="4117504"/>
          </a:xfrm>
          <a:prstGeom prst="rect">
            <a:avLst/>
          </a:prstGeom>
        </p:spPr>
      </p:pic>
      <p:pic>
        <p:nvPicPr>
          <p:cNvPr id="26" name="Picture 25">
            <a:extLst>
              <a:ext uri="{FF2B5EF4-FFF2-40B4-BE49-F238E27FC236}">
                <a16:creationId xmlns:a16="http://schemas.microsoft.com/office/drawing/2014/main" id="{04E26AD8-D3D8-4247-9858-161B9C020274}"/>
              </a:ext>
            </a:extLst>
          </p:cNvPr>
          <p:cNvPicPr>
            <a:picLocks noChangeAspect="1"/>
          </p:cNvPicPr>
          <p:nvPr/>
        </p:nvPicPr>
        <p:blipFill>
          <a:blip r:embed="rId10"/>
          <a:stretch>
            <a:fillRect/>
          </a:stretch>
        </p:blipFill>
        <p:spPr>
          <a:xfrm>
            <a:off x="9796814" y="2624050"/>
            <a:ext cx="1999930" cy="4117504"/>
          </a:xfrm>
          <a:prstGeom prst="rect">
            <a:avLst/>
          </a:prstGeom>
        </p:spPr>
      </p:pic>
      <p:pic>
        <p:nvPicPr>
          <p:cNvPr id="6" name="Picture 5">
            <a:extLst>
              <a:ext uri="{FF2B5EF4-FFF2-40B4-BE49-F238E27FC236}">
                <a16:creationId xmlns:a16="http://schemas.microsoft.com/office/drawing/2014/main" id="{8FADFB77-C5B9-4310-A83D-761D6EB351E7}"/>
              </a:ext>
            </a:extLst>
          </p:cNvPr>
          <p:cNvPicPr>
            <a:picLocks noChangeAspect="1"/>
          </p:cNvPicPr>
          <p:nvPr/>
        </p:nvPicPr>
        <p:blipFill>
          <a:blip r:embed="rId11"/>
          <a:stretch>
            <a:fillRect/>
          </a:stretch>
        </p:blipFill>
        <p:spPr>
          <a:xfrm>
            <a:off x="939734" y="2724022"/>
            <a:ext cx="1939610" cy="4002221"/>
          </a:xfrm>
          <a:prstGeom prst="rect">
            <a:avLst/>
          </a:prstGeom>
        </p:spPr>
      </p:pic>
      <p:pic>
        <p:nvPicPr>
          <p:cNvPr id="16" name="Picture 15">
            <a:extLst>
              <a:ext uri="{FF2B5EF4-FFF2-40B4-BE49-F238E27FC236}">
                <a16:creationId xmlns:a16="http://schemas.microsoft.com/office/drawing/2014/main" id="{86EEBDAE-9FE5-409E-A065-83B6F3BB7E3B}"/>
              </a:ext>
            </a:extLst>
          </p:cNvPr>
          <p:cNvPicPr>
            <a:picLocks noChangeAspect="1"/>
          </p:cNvPicPr>
          <p:nvPr/>
        </p:nvPicPr>
        <p:blipFill>
          <a:blip r:embed="rId12"/>
          <a:stretch>
            <a:fillRect/>
          </a:stretch>
        </p:blipFill>
        <p:spPr>
          <a:xfrm>
            <a:off x="6930866" y="2642368"/>
            <a:ext cx="2013560" cy="4094885"/>
          </a:xfrm>
          <a:prstGeom prst="rect">
            <a:avLst/>
          </a:prstGeom>
        </p:spPr>
      </p:pic>
      <p:pic>
        <p:nvPicPr>
          <p:cNvPr id="18" name="Picture 17">
            <a:extLst>
              <a:ext uri="{FF2B5EF4-FFF2-40B4-BE49-F238E27FC236}">
                <a16:creationId xmlns:a16="http://schemas.microsoft.com/office/drawing/2014/main" id="{321E6362-AE0F-4AC3-8696-B39753F460A6}"/>
              </a:ext>
            </a:extLst>
          </p:cNvPr>
          <p:cNvPicPr>
            <a:picLocks noChangeAspect="1"/>
          </p:cNvPicPr>
          <p:nvPr/>
        </p:nvPicPr>
        <p:blipFill>
          <a:blip r:embed="rId13"/>
          <a:stretch>
            <a:fillRect/>
          </a:stretch>
        </p:blipFill>
        <p:spPr>
          <a:xfrm>
            <a:off x="9800917" y="2642368"/>
            <a:ext cx="2013560" cy="4154810"/>
          </a:xfrm>
          <a:prstGeom prst="rect">
            <a:avLst/>
          </a:prstGeom>
        </p:spPr>
      </p:pic>
    </p:spTree>
    <p:extLst>
      <p:ext uri="{BB962C8B-B14F-4D97-AF65-F5344CB8AC3E}">
        <p14:creationId xmlns:p14="http://schemas.microsoft.com/office/powerpoint/2010/main" val="1373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D46D-F3A2-4753-8168-B4407911FEF2}"/>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D243D8E8-C087-417F-A40E-4DD0639D45E3}"/>
              </a:ext>
            </a:extLst>
          </p:cNvPr>
          <p:cNvSpPr>
            <a:spLocks noGrp="1"/>
          </p:cNvSpPr>
          <p:nvPr>
            <p:ph idx="1"/>
          </p:nvPr>
        </p:nvSpPr>
        <p:spPr/>
        <p:txBody>
          <a:bodyPr/>
          <a:lstStyle/>
          <a:p>
            <a:r>
              <a:rPr lang="en-US" dirty="0"/>
              <a:t>You can use the same techniques to begin your assessment.</a:t>
            </a:r>
          </a:p>
          <a:p>
            <a:r>
              <a:rPr lang="en-US" dirty="0"/>
              <a:t>See you next time!</a:t>
            </a:r>
          </a:p>
        </p:txBody>
      </p:sp>
    </p:spTree>
    <p:extLst>
      <p:ext uri="{BB962C8B-B14F-4D97-AF65-F5344CB8AC3E}">
        <p14:creationId xmlns:p14="http://schemas.microsoft.com/office/powerpoint/2010/main" val="147373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2330-287F-49CE-A314-608864437DAD}"/>
              </a:ext>
            </a:extLst>
          </p:cNvPr>
          <p:cNvSpPr>
            <a:spLocks noGrp="1"/>
          </p:cNvSpPr>
          <p:nvPr>
            <p:ph type="ctrTitle"/>
          </p:nvPr>
        </p:nvSpPr>
        <p:spPr>
          <a:xfrm>
            <a:off x="7007145" y="1241266"/>
            <a:ext cx="4535926" cy="3153753"/>
          </a:xfrm>
        </p:spPr>
        <p:txBody>
          <a:bodyPr>
            <a:normAutofit fontScale="90000"/>
          </a:bodyPr>
          <a:lstStyle/>
          <a:p>
            <a:pPr>
              <a:lnSpc>
                <a:spcPct val="90000"/>
              </a:lnSpc>
            </a:pPr>
            <a:r>
              <a:rPr lang="en-US" sz="2600" dirty="0">
                <a:solidFill>
                  <a:srgbClr val="EBEBEB"/>
                </a:solidFill>
              </a:rPr>
              <a:t>Mobile Applications in Java Cohort: My Bicycle Shop For </a:t>
            </a:r>
            <a:r>
              <a:rPr lang="en-US" sz="2800" dirty="0">
                <a:solidFill>
                  <a:srgbClr val="EBEBEB"/>
                </a:solidFill>
              </a:rPr>
              <a:t>Android </a:t>
            </a:r>
            <a:r>
              <a:rPr lang="en-US" sz="2800" dirty="0" err="1">
                <a:solidFill>
                  <a:srgbClr val="EBEBEB"/>
                </a:solidFill>
              </a:rPr>
              <a:t>Android</a:t>
            </a:r>
            <a:r>
              <a:rPr lang="en-US" sz="2800" dirty="0">
                <a:solidFill>
                  <a:srgbClr val="EBEBEB"/>
                </a:solidFill>
              </a:rPr>
              <a:t> Flamingo 2022.2.1 Patch 1</a:t>
            </a:r>
            <a:br>
              <a:rPr lang="en-US" sz="2800" dirty="0">
                <a:solidFill>
                  <a:srgbClr val="EBEBEB"/>
                </a:solidFill>
              </a:rPr>
            </a:br>
            <a:br>
              <a:rPr lang="en-US" sz="2600" dirty="0">
                <a:solidFill>
                  <a:srgbClr val="EBEBEB"/>
                </a:solidFill>
              </a:rPr>
            </a:br>
            <a:br>
              <a:rPr lang="en-US" sz="2600" dirty="0">
                <a:solidFill>
                  <a:srgbClr val="EBEBEB"/>
                </a:solidFill>
              </a:rPr>
            </a:br>
            <a:r>
              <a:rPr lang="en-US" sz="2600" dirty="0">
                <a:solidFill>
                  <a:srgbClr val="EBEBEB"/>
                </a:solidFill>
              </a:rPr>
              <a:t>Part 2: Setting up the Database using the Room Framework</a:t>
            </a:r>
            <a:br>
              <a:rPr lang="en-US" sz="2600" dirty="0">
                <a:solidFill>
                  <a:srgbClr val="EBEBEB"/>
                </a:solidFill>
              </a:rPr>
            </a:br>
            <a:endParaRPr lang="en-US" sz="2600" dirty="0">
              <a:solidFill>
                <a:srgbClr val="EBEBEB"/>
              </a:solidFill>
            </a:endParaRPr>
          </a:p>
        </p:txBody>
      </p:sp>
      <p:sp>
        <p:nvSpPr>
          <p:cNvPr id="3" name="Subtitle 2">
            <a:extLst>
              <a:ext uri="{FF2B5EF4-FFF2-40B4-BE49-F238E27FC236}">
                <a16:creationId xmlns:a16="http://schemas.microsoft.com/office/drawing/2014/main" id="{B70832C1-BC3D-4858-9D8E-BCC4AE5F63CD}"/>
              </a:ext>
            </a:extLst>
          </p:cNvPr>
          <p:cNvSpPr>
            <a:spLocks noGrp="1"/>
          </p:cNvSpPr>
          <p:nvPr>
            <p:ph type="subTitle" idx="1"/>
          </p:nvPr>
        </p:nvSpPr>
        <p:spPr>
          <a:xfrm>
            <a:off x="7007145" y="4591665"/>
            <a:ext cx="4535926" cy="1622322"/>
          </a:xfrm>
        </p:spPr>
        <p:txBody>
          <a:bodyPr>
            <a:normAutofit/>
          </a:bodyPr>
          <a:lstStyle/>
          <a:p>
            <a:r>
              <a:rPr lang="en-US" dirty="0"/>
              <a:t>Carolyn J. </a:t>
            </a:r>
            <a:r>
              <a:rPr lang="en-US" dirty="0" err="1"/>
              <a:t>Sher-Decusatis</a:t>
            </a:r>
            <a:endParaRPr lang="en-US" dirty="0"/>
          </a:p>
        </p:txBody>
      </p:sp>
      <p:grpSp>
        <p:nvGrpSpPr>
          <p:cNvPr id="10" name="Group 9">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1" name="Rectangle 10">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Graphic 6" descr="Bike">
            <a:extLst>
              <a:ext uri="{FF2B5EF4-FFF2-40B4-BE49-F238E27FC236}">
                <a16:creationId xmlns:a16="http://schemas.microsoft.com/office/drawing/2014/main" id="{BCB48A4C-0BD6-BF39-ED5C-34FA83FE8A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252" y="1114621"/>
            <a:ext cx="4628758" cy="4628758"/>
          </a:xfrm>
          <a:prstGeom prst="rect">
            <a:avLst/>
          </a:prstGeom>
        </p:spPr>
      </p:pic>
    </p:spTree>
    <p:extLst>
      <p:ext uri="{BB962C8B-B14F-4D97-AF65-F5344CB8AC3E}">
        <p14:creationId xmlns:p14="http://schemas.microsoft.com/office/powerpoint/2010/main" val="40945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room persistence framework</a:t>
            </a:r>
          </a:p>
        </p:txBody>
      </p:sp>
      <p:sp>
        <p:nvSpPr>
          <p:cNvPr id="3" name="Content Placeholder 2"/>
          <p:cNvSpPr>
            <a:spLocks noGrp="1"/>
          </p:cNvSpPr>
          <p:nvPr>
            <p:ph idx="1"/>
          </p:nvPr>
        </p:nvSpPr>
        <p:spPr/>
        <p:txBody>
          <a:bodyPr>
            <a:normAutofit/>
          </a:bodyPr>
          <a:lstStyle/>
          <a:p>
            <a:r>
              <a:rPr lang="en-US" dirty="0">
                <a:effectLst/>
              </a:rPr>
              <a:t>Room provides an abstraction layer over SQLite to allow fluent database access while harnessing the full power of SQLite.</a:t>
            </a:r>
          </a:p>
          <a:p>
            <a:r>
              <a:rPr lang="en-US" dirty="0">
                <a:effectLst/>
              </a:rPr>
              <a:t>Apps that handle non-trivial amounts of structured data can benefit greatly from persisting that data locally. The most common use case is to cache relevant pieces of data. That way, when the device cannot access the network, the user can still browse that content while they are offline. Any user-initiated content changes are then synced to the server after the device is back online.</a:t>
            </a:r>
          </a:p>
          <a:p>
            <a:r>
              <a:rPr lang="en-US" dirty="0">
                <a:effectLst/>
              </a:rPr>
              <a:t>Because Room takes care of these concerns for you, we </a:t>
            </a:r>
            <a:r>
              <a:rPr lang="en-US" b="1" dirty="0">
                <a:effectLst/>
              </a:rPr>
              <a:t>highly recommend</a:t>
            </a:r>
            <a:r>
              <a:rPr lang="en-US" dirty="0">
                <a:effectLst/>
              </a:rPr>
              <a:t> using Room instead of SQLite.</a:t>
            </a:r>
          </a:p>
          <a:p>
            <a:endParaRPr lang="en-US" dirty="0"/>
          </a:p>
        </p:txBody>
      </p:sp>
    </p:spTree>
    <p:extLst>
      <p:ext uri="{BB962C8B-B14F-4D97-AF65-F5344CB8AC3E}">
        <p14:creationId xmlns:p14="http://schemas.microsoft.com/office/powerpoint/2010/main" val="406764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5907"/>
            <a:ext cx="9905998" cy="1478570"/>
          </a:xfrm>
        </p:spPr>
        <p:txBody>
          <a:bodyPr/>
          <a:lstStyle/>
          <a:p>
            <a:r>
              <a:rPr lang="en-US" dirty="0"/>
              <a:t>Some definitions</a:t>
            </a:r>
          </a:p>
        </p:txBody>
      </p:sp>
      <p:sp>
        <p:nvSpPr>
          <p:cNvPr id="4" name="Rectangle 1"/>
          <p:cNvSpPr>
            <a:spLocks noGrp="1" noChangeArrowheads="1"/>
          </p:cNvSpPr>
          <p:nvPr>
            <p:ph idx="1"/>
          </p:nvPr>
        </p:nvSpPr>
        <p:spPr bwMode="auto">
          <a:xfrm>
            <a:off x="370446" y="2039214"/>
            <a:ext cx="11731905" cy="3693319"/>
          </a:xfrm>
          <a:prstGeom prst="rect">
            <a:avLst/>
          </a:prstGeom>
          <a:solidFill>
            <a:schemeClr val="accent5"/>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Arial" panose="020B0604020202020204" pitchFamily="34" charset="0"/>
              </a:rPr>
              <a:t>Entity:</a:t>
            </a:r>
            <a:r>
              <a:rPr kumimoji="0" lang="en-US" altLang="en-US" sz="1800" b="0" i="0" u="none" strike="noStrike" cap="none" normalizeH="0" baseline="0" dirty="0">
                <a:ln>
                  <a:noFill/>
                </a:ln>
                <a:solidFill>
                  <a:srgbClr val="000000"/>
                </a:solidFill>
                <a:effectLst/>
                <a:cs typeface="Arial" panose="020B0604020202020204" pitchFamily="34" charset="0"/>
              </a:rPr>
              <a:t> When working with Architecture Components, this is an annotated class that describes a database table.</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Arial" panose="020B0604020202020204" pitchFamily="34" charset="0"/>
              </a:rPr>
              <a:t>SQLite database:</a:t>
            </a:r>
            <a:r>
              <a:rPr kumimoji="0" lang="en-US" altLang="en-US" sz="1800" b="0" i="0" u="none" strike="noStrike" cap="none" normalizeH="0" baseline="0" dirty="0">
                <a:ln>
                  <a:noFill/>
                </a:ln>
                <a:solidFill>
                  <a:srgbClr val="000000"/>
                </a:solidFill>
                <a:effectLst/>
                <a:cs typeface="Arial" panose="020B0604020202020204" pitchFamily="34" charset="0"/>
              </a:rPr>
              <a:t> On the device, data is stored in an SQLite database. For simplicity, additional storage options,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such as a web server, are omitted. The Room persistence library creates and maintains this database for you.</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Arial" panose="020B0604020202020204" pitchFamily="34" charset="0"/>
              </a:rPr>
              <a:t>DAO:</a:t>
            </a:r>
            <a:r>
              <a:rPr kumimoji="0" lang="en-US" altLang="en-US" sz="1800" b="0" i="0" u="none" strike="noStrike" cap="none" normalizeH="0" baseline="0" dirty="0">
                <a:ln>
                  <a:noFill/>
                </a:ln>
                <a:solidFill>
                  <a:srgbClr val="000000"/>
                </a:solidFill>
                <a:effectLst/>
                <a:cs typeface="Arial" panose="020B0604020202020204" pitchFamily="34" charset="0"/>
              </a:rPr>
              <a:t> Data access object. A mapping of SQL queries to functions.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You used to have to define these painstakingly in your </a:t>
            </a:r>
            <a:r>
              <a:rPr kumimoji="0" lang="en-US" altLang="en-US" sz="1800" b="0" i="0" u="none" strike="noStrike" cap="none" normalizeH="0" baseline="0" dirty="0" err="1">
                <a:ln>
                  <a:noFill/>
                </a:ln>
                <a:solidFill>
                  <a:srgbClr val="1A73E8"/>
                </a:solidFill>
                <a:effectLst/>
                <a:cs typeface="Arial" panose="020B0604020202020204" pitchFamily="34" charset="0"/>
                <a:hlinkClick r:id="rId2"/>
              </a:rPr>
              <a:t>SQLiteOpenHelper</a:t>
            </a:r>
            <a:r>
              <a:rPr kumimoji="0" lang="en-US" altLang="en-US" sz="1800" b="0" i="0" u="none" strike="noStrike" cap="none" normalizeH="0" baseline="0" dirty="0">
                <a:ln>
                  <a:noFill/>
                </a:ln>
                <a:solidFill>
                  <a:srgbClr val="000000"/>
                </a:solidFill>
                <a:effectLst/>
                <a:cs typeface="Arial" panose="020B0604020202020204" pitchFamily="34" charset="0"/>
              </a:rPr>
              <a:t> class.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When you use a DAO, you call the methods, and Room takes care of the rest.</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Arial" panose="020B0604020202020204" pitchFamily="34" charset="0"/>
              </a:rPr>
              <a:t>Room database:</a:t>
            </a:r>
            <a:r>
              <a:rPr kumimoji="0" lang="en-US" altLang="en-US" sz="1800" b="0" i="0" u="none" strike="noStrike" cap="none" normalizeH="0" baseline="0" dirty="0">
                <a:ln>
                  <a:noFill/>
                </a:ln>
                <a:solidFill>
                  <a:srgbClr val="000000"/>
                </a:solidFill>
                <a:effectLst/>
                <a:cs typeface="Arial" panose="020B0604020202020204" pitchFamily="34" charset="0"/>
              </a:rPr>
              <a:t> Database layer on top of SQLite database that takes care of mundane tasks that you used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handle with an </a:t>
            </a:r>
            <a:r>
              <a:rPr kumimoji="0" lang="en-US" altLang="en-US" sz="1800" b="0" i="0" u="none" strike="noStrike" cap="none" normalizeH="0" baseline="0" dirty="0" err="1">
                <a:ln>
                  <a:noFill/>
                </a:ln>
                <a:solidFill>
                  <a:srgbClr val="000000"/>
                </a:solidFill>
                <a:effectLst/>
                <a:cs typeface="Arial" panose="020B0604020202020204" pitchFamily="34" charset="0"/>
              </a:rPr>
              <a:t>SQLiteOpenHelper</a:t>
            </a:r>
            <a:r>
              <a:rPr kumimoji="0" lang="en-US" altLang="en-US" sz="1800" b="0" i="0" u="none" strike="noStrike" cap="none" normalizeH="0" dirty="0">
                <a:ln>
                  <a:noFill/>
                </a:ln>
                <a:solidFill>
                  <a:srgbClr val="000000"/>
                </a:solidFill>
                <a:effectLst/>
                <a:cs typeface="Arial" panose="020B0604020202020204" pitchFamily="34" charset="0"/>
              </a:rPr>
              <a:t> </a:t>
            </a:r>
            <a:r>
              <a:rPr kumimoji="0" lang="en-US" altLang="en-US" sz="1800" b="0" i="0" u="none" strike="noStrike" cap="none" normalizeH="0" baseline="0" dirty="0">
                <a:ln>
                  <a:noFill/>
                </a:ln>
                <a:solidFill>
                  <a:srgbClr val="000000"/>
                </a:solidFill>
                <a:effectLst/>
                <a:cs typeface="Arial" panose="020B0604020202020204" pitchFamily="34" charset="0"/>
              </a:rPr>
              <a:t>Database holder that serves as an access point to the underlying SQLite database.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The Room database uses the DAO to issue queries to the SQLite database.</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Arial" panose="020B0604020202020204" pitchFamily="34" charset="0"/>
              </a:rPr>
              <a:t>Repository:</a:t>
            </a:r>
            <a:r>
              <a:rPr kumimoji="0" lang="en-US" altLang="en-US" sz="1800" b="0" i="0" u="none" strike="noStrike" cap="none" normalizeH="0" baseline="0" dirty="0">
                <a:ln>
                  <a:noFill/>
                </a:ln>
                <a:solidFill>
                  <a:srgbClr val="000000"/>
                </a:solidFill>
                <a:effectLst/>
                <a:cs typeface="Arial" panose="020B0604020202020204" pitchFamily="34" charset="0"/>
              </a:rPr>
              <a:t> A class that you create, for example using the </a:t>
            </a:r>
            <a:r>
              <a:rPr kumimoji="0" lang="en-US" altLang="en-US" sz="1800" b="0" i="0" u="none" strike="noStrike" cap="none" normalizeH="0" baseline="0" dirty="0" err="1">
                <a:ln>
                  <a:noFill/>
                </a:ln>
                <a:solidFill>
                  <a:srgbClr val="000000"/>
                </a:solidFill>
                <a:effectLst/>
                <a:cs typeface="Arial" panose="020B0604020202020204" pitchFamily="34" charset="0"/>
              </a:rPr>
              <a:t>WordRepository</a:t>
            </a:r>
            <a:r>
              <a:rPr kumimoji="0" lang="en-US" altLang="en-US" sz="1800" b="0" i="0" u="none" strike="noStrike" cap="none" normalizeH="0" baseline="0" dirty="0">
                <a:ln>
                  <a:noFill/>
                </a:ln>
                <a:solidFill>
                  <a:srgbClr val="000000"/>
                </a:solidFill>
                <a:effectLst/>
                <a:cs typeface="Arial" panose="020B0604020202020204" pitchFamily="34" charset="0"/>
              </a:rPr>
              <a:t> class.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You use the Repository for managing multiple data sources.</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a:t>
            </a:r>
            <a:endParaRPr kumimoji="0" lang="en-US" altLang="en-US" sz="1800" b="0" i="0" u="none" strike="noStrike" cap="none" normalizeH="0" baseline="0" dirty="0">
              <a:ln>
                <a:noFill/>
              </a:ln>
              <a:solidFill>
                <a:schemeClr val="tx1"/>
              </a:solidFill>
              <a:effectLst/>
              <a:cs typeface="Arial" panose="020B0604020202020204" pitchFamily="34" charset="0"/>
            </a:endParaRPr>
          </a:p>
        </p:txBody>
      </p:sp>
      <p:sp>
        <p:nvSpPr>
          <p:cNvPr id="5" name="TextBox 4"/>
          <p:cNvSpPr txBox="1"/>
          <p:nvPr/>
        </p:nvSpPr>
        <p:spPr>
          <a:xfrm>
            <a:off x="7637929" y="6571127"/>
            <a:ext cx="3962400" cy="369332"/>
          </a:xfrm>
          <a:prstGeom prst="rect">
            <a:avLst/>
          </a:prstGeom>
          <a:noFill/>
        </p:spPr>
        <p:txBody>
          <a:bodyPr wrap="square" rtlCol="0">
            <a:spAutoFit/>
          </a:bodyPr>
          <a:lstStyle/>
          <a:p>
            <a:r>
              <a:rPr lang="en-US" dirty="0"/>
              <a:t>Source: Android Room with a View</a:t>
            </a:r>
          </a:p>
        </p:txBody>
      </p:sp>
    </p:spTree>
    <p:extLst>
      <p:ext uri="{BB962C8B-B14F-4D97-AF65-F5344CB8AC3E}">
        <p14:creationId xmlns:p14="http://schemas.microsoft.com/office/powerpoint/2010/main" val="221704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8C52-388F-467B-8686-81B812AD393C}"/>
              </a:ext>
            </a:extLst>
          </p:cNvPr>
          <p:cNvSpPr>
            <a:spLocks noGrp="1"/>
          </p:cNvSpPr>
          <p:nvPr>
            <p:ph type="title"/>
          </p:nvPr>
        </p:nvSpPr>
        <p:spPr/>
        <p:txBody>
          <a:bodyPr/>
          <a:lstStyle/>
          <a:p>
            <a:r>
              <a:rPr lang="en-US" dirty="0"/>
              <a:t>Components</a:t>
            </a:r>
          </a:p>
        </p:txBody>
      </p:sp>
      <p:pic>
        <p:nvPicPr>
          <p:cNvPr id="7" name="Content Placeholder 6">
            <a:extLst>
              <a:ext uri="{FF2B5EF4-FFF2-40B4-BE49-F238E27FC236}">
                <a16:creationId xmlns:a16="http://schemas.microsoft.com/office/drawing/2014/main" id="{63715FE8-7A03-44E3-8089-A65D45ED060D}"/>
              </a:ext>
            </a:extLst>
          </p:cNvPr>
          <p:cNvPicPr>
            <a:picLocks noGrp="1" noChangeAspect="1"/>
          </p:cNvPicPr>
          <p:nvPr>
            <p:ph idx="1"/>
          </p:nvPr>
        </p:nvPicPr>
        <p:blipFill>
          <a:blip r:embed="rId2"/>
          <a:stretch>
            <a:fillRect/>
          </a:stretch>
        </p:blipFill>
        <p:spPr>
          <a:xfrm>
            <a:off x="4127851" y="3789635"/>
            <a:ext cx="2880610" cy="1044030"/>
          </a:xfrm>
        </p:spPr>
      </p:pic>
      <p:sp>
        <p:nvSpPr>
          <p:cNvPr id="4" name="Rectangle 3">
            <a:extLst>
              <a:ext uri="{FF2B5EF4-FFF2-40B4-BE49-F238E27FC236}">
                <a16:creationId xmlns:a16="http://schemas.microsoft.com/office/drawing/2014/main" id="{E5A7A664-39FD-41C3-8F07-E2E3B369F7CF}"/>
              </a:ext>
            </a:extLst>
          </p:cNvPr>
          <p:cNvSpPr/>
          <p:nvPr/>
        </p:nvSpPr>
        <p:spPr>
          <a:xfrm>
            <a:off x="5157926" y="988521"/>
            <a:ext cx="2361460" cy="71909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UI Components</a:t>
            </a:r>
          </a:p>
        </p:txBody>
      </p:sp>
      <p:sp>
        <p:nvSpPr>
          <p:cNvPr id="5" name="Rectangle 4">
            <a:extLst>
              <a:ext uri="{FF2B5EF4-FFF2-40B4-BE49-F238E27FC236}">
                <a16:creationId xmlns:a16="http://schemas.microsoft.com/office/drawing/2014/main" id="{02262317-E7BD-4A1E-8722-E47349ABF5DA}"/>
              </a:ext>
            </a:extLst>
          </p:cNvPr>
          <p:cNvSpPr/>
          <p:nvPr/>
        </p:nvSpPr>
        <p:spPr>
          <a:xfrm>
            <a:off x="4785064" y="2097088"/>
            <a:ext cx="3107185" cy="116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Repository</a:t>
            </a:r>
          </a:p>
        </p:txBody>
      </p:sp>
      <p:cxnSp>
        <p:nvCxnSpPr>
          <p:cNvPr id="9" name="Straight Connector 8">
            <a:extLst>
              <a:ext uri="{FF2B5EF4-FFF2-40B4-BE49-F238E27FC236}">
                <a16:creationId xmlns:a16="http://schemas.microsoft.com/office/drawing/2014/main" id="{DB8C8FDE-FF0B-4466-A992-0825505C0BCE}"/>
              </a:ext>
            </a:extLst>
          </p:cNvPr>
          <p:cNvCxnSpPr>
            <a:cxnSpLocks/>
            <a:endCxn id="7" idx="0"/>
          </p:cNvCxnSpPr>
          <p:nvPr/>
        </p:nvCxnSpPr>
        <p:spPr>
          <a:xfrm>
            <a:off x="6300891" y="3266983"/>
            <a:ext cx="0" cy="74262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3D0CE7F-F250-46A6-8355-1B156BF66C39}"/>
              </a:ext>
            </a:extLst>
          </p:cNvPr>
          <p:cNvCxnSpPr>
            <a:stCxn id="4" idx="2"/>
            <a:endCxn id="5" idx="0"/>
          </p:cNvCxnSpPr>
          <p:nvPr/>
        </p:nvCxnSpPr>
        <p:spPr>
          <a:xfrm>
            <a:off x="6338656" y="1707612"/>
            <a:ext cx="1" cy="389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B9299DA-518E-4DA6-8450-313BB1E34139}"/>
              </a:ext>
            </a:extLst>
          </p:cNvPr>
          <p:cNvSpPr txBox="1"/>
          <p:nvPr/>
        </p:nvSpPr>
        <p:spPr>
          <a:xfrm>
            <a:off x="8549196" y="979647"/>
            <a:ext cx="1979721" cy="646331"/>
          </a:xfrm>
          <a:prstGeom prst="rect">
            <a:avLst/>
          </a:prstGeom>
          <a:noFill/>
        </p:spPr>
        <p:txBody>
          <a:bodyPr wrap="square" rtlCol="0">
            <a:spAutoFit/>
          </a:bodyPr>
          <a:lstStyle/>
          <a:p>
            <a:r>
              <a:rPr lang="en-US" dirty="0"/>
              <a:t>Displays Data, forwards UI events</a:t>
            </a:r>
          </a:p>
        </p:txBody>
      </p:sp>
      <p:sp>
        <p:nvSpPr>
          <p:cNvPr id="16" name="TextBox 15">
            <a:extLst>
              <a:ext uri="{FF2B5EF4-FFF2-40B4-BE49-F238E27FC236}">
                <a16:creationId xmlns:a16="http://schemas.microsoft.com/office/drawing/2014/main" id="{9D4139CB-7D7E-476C-B86F-803E64B26111}"/>
              </a:ext>
            </a:extLst>
          </p:cNvPr>
          <p:cNvSpPr txBox="1"/>
          <p:nvPr/>
        </p:nvSpPr>
        <p:spPr>
          <a:xfrm>
            <a:off x="8522562" y="2299317"/>
            <a:ext cx="2840855" cy="646331"/>
          </a:xfrm>
          <a:prstGeom prst="rect">
            <a:avLst/>
          </a:prstGeom>
          <a:noFill/>
        </p:spPr>
        <p:txBody>
          <a:bodyPr wrap="square" rtlCol="0">
            <a:spAutoFit/>
          </a:bodyPr>
          <a:lstStyle/>
          <a:p>
            <a:r>
              <a:rPr lang="en-US" dirty="0"/>
              <a:t>Connects to Database </a:t>
            </a:r>
            <a:r>
              <a:rPr lang="en-US" dirty="0" err="1"/>
              <a:t>Asynchrounously</a:t>
            </a:r>
            <a:endParaRPr lang="en-US" dirty="0"/>
          </a:p>
        </p:txBody>
      </p:sp>
      <p:sp>
        <p:nvSpPr>
          <p:cNvPr id="17" name="TextBox 16">
            <a:extLst>
              <a:ext uri="{FF2B5EF4-FFF2-40B4-BE49-F238E27FC236}">
                <a16:creationId xmlns:a16="http://schemas.microsoft.com/office/drawing/2014/main" id="{5B3F1E55-6A6D-4D8D-9D0C-2C44482C09BD}"/>
              </a:ext>
            </a:extLst>
          </p:cNvPr>
          <p:cNvSpPr txBox="1"/>
          <p:nvPr/>
        </p:nvSpPr>
        <p:spPr>
          <a:xfrm>
            <a:off x="8549195" y="4101481"/>
            <a:ext cx="2698811" cy="646331"/>
          </a:xfrm>
          <a:prstGeom prst="rect">
            <a:avLst/>
          </a:prstGeom>
          <a:noFill/>
        </p:spPr>
        <p:txBody>
          <a:bodyPr wrap="square" rtlCol="0">
            <a:spAutoFit/>
          </a:bodyPr>
          <a:lstStyle/>
          <a:p>
            <a:r>
              <a:rPr lang="en-US" dirty="0"/>
              <a:t>Manages local SQLite data source using objects</a:t>
            </a:r>
          </a:p>
        </p:txBody>
      </p:sp>
    </p:spTree>
    <p:extLst>
      <p:ext uri="{BB962C8B-B14F-4D97-AF65-F5344CB8AC3E}">
        <p14:creationId xmlns:p14="http://schemas.microsoft.com/office/powerpoint/2010/main" val="418367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71D6-F9CA-4417-B796-081BF22A15E3}"/>
              </a:ext>
            </a:extLst>
          </p:cNvPr>
          <p:cNvSpPr>
            <a:spLocks noGrp="1"/>
          </p:cNvSpPr>
          <p:nvPr>
            <p:ph type="title"/>
          </p:nvPr>
        </p:nvSpPr>
        <p:spPr/>
        <p:txBody>
          <a:bodyPr/>
          <a:lstStyle/>
          <a:p>
            <a:r>
              <a:rPr lang="en-US" dirty="0"/>
              <a:t>C196 Cohort and Webinar series: My Bicycle Shop</a:t>
            </a:r>
          </a:p>
        </p:txBody>
      </p:sp>
      <p:sp>
        <p:nvSpPr>
          <p:cNvPr id="3" name="Content Placeholder 2">
            <a:extLst>
              <a:ext uri="{FF2B5EF4-FFF2-40B4-BE49-F238E27FC236}">
                <a16:creationId xmlns:a16="http://schemas.microsoft.com/office/drawing/2014/main" id="{962109B9-62FC-4C54-A360-51EB3030A967}"/>
              </a:ext>
            </a:extLst>
          </p:cNvPr>
          <p:cNvSpPr>
            <a:spLocks noGrp="1"/>
          </p:cNvSpPr>
          <p:nvPr>
            <p:ph idx="1"/>
          </p:nvPr>
        </p:nvSpPr>
        <p:spPr/>
        <p:txBody>
          <a:bodyPr/>
          <a:lstStyle/>
          <a:p>
            <a:r>
              <a:rPr lang="en-US" dirty="0"/>
              <a:t>Part 1: Developing the User Interface and Navigation</a:t>
            </a:r>
          </a:p>
          <a:p>
            <a:r>
              <a:rPr lang="en-US" dirty="0"/>
              <a:t>Part 2: Setting up the Database using the Room Framework</a:t>
            </a:r>
          </a:p>
          <a:p>
            <a:r>
              <a:rPr lang="en-US" dirty="0"/>
              <a:t>Part 3: Displaying, Adding and Modifying Products and Parts</a:t>
            </a:r>
          </a:p>
          <a:p>
            <a:r>
              <a:rPr lang="en-US" dirty="0"/>
              <a:t>Part 4: Finishing Touches: Sharing Features, Notifications and Checking Terms for Courses before Deleting</a:t>
            </a:r>
          </a:p>
          <a:p>
            <a:endParaRPr lang="en-US" dirty="0"/>
          </a:p>
          <a:p>
            <a:r>
              <a:rPr lang="en-US" dirty="0"/>
              <a:t>The sample code for the completed application is available in the C196 code repository under My Bicycle Shop Sample Code&gt;My Bicycle Shop for </a:t>
            </a:r>
            <a:r>
              <a:rPr lang="en-US"/>
              <a:t>Android Dolphin</a:t>
            </a:r>
            <a:endParaRPr lang="en-US" dirty="0"/>
          </a:p>
        </p:txBody>
      </p:sp>
    </p:spTree>
    <p:extLst>
      <p:ext uri="{BB962C8B-B14F-4D97-AF65-F5344CB8AC3E}">
        <p14:creationId xmlns:p14="http://schemas.microsoft.com/office/powerpoint/2010/main" val="317880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access object pattern</a:t>
            </a:r>
          </a:p>
        </p:txBody>
      </p:sp>
      <p:pic>
        <p:nvPicPr>
          <p:cNvPr id="4" name="Content Placeholder 3"/>
          <p:cNvPicPr>
            <a:picLocks noGrp="1" noChangeAspect="1"/>
          </p:cNvPicPr>
          <p:nvPr>
            <p:ph idx="1"/>
          </p:nvPr>
        </p:nvPicPr>
        <p:blipFill>
          <a:blip r:embed="rId2"/>
          <a:stretch>
            <a:fillRect/>
          </a:stretch>
        </p:blipFill>
        <p:spPr>
          <a:xfrm>
            <a:off x="740793" y="2205945"/>
            <a:ext cx="5255673" cy="3541712"/>
          </a:xfrm>
          <a:prstGeom prst="rect">
            <a:avLst/>
          </a:prstGeom>
        </p:spPr>
      </p:pic>
      <p:pic>
        <p:nvPicPr>
          <p:cNvPr id="5" name="Picture 4"/>
          <p:cNvPicPr>
            <a:picLocks noChangeAspect="1"/>
          </p:cNvPicPr>
          <p:nvPr/>
        </p:nvPicPr>
        <p:blipFill>
          <a:blip r:embed="rId3"/>
          <a:stretch>
            <a:fillRect/>
          </a:stretch>
        </p:blipFill>
        <p:spPr>
          <a:xfrm>
            <a:off x="6359570" y="2205945"/>
            <a:ext cx="4865779" cy="3454626"/>
          </a:xfrm>
          <a:prstGeom prst="rect">
            <a:avLst/>
          </a:prstGeom>
        </p:spPr>
      </p:pic>
      <p:sp>
        <p:nvSpPr>
          <p:cNvPr id="6" name="TextBox 5"/>
          <p:cNvSpPr txBox="1"/>
          <p:nvPr/>
        </p:nvSpPr>
        <p:spPr>
          <a:xfrm>
            <a:off x="8055429" y="5965371"/>
            <a:ext cx="3814354" cy="369332"/>
          </a:xfrm>
          <a:prstGeom prst="rect">
            <a:avLst/>
          </a:prstGeom>
          <a:noFill/>
        </p:spPr>
        <p:txBody>
          <a:bodyPr wrap="square" rtlCol="0">
            <a:spAutoFit/>
          </a:bodyPr>
          <a:lstStyle/>
          <a:p>
            <a:r>
              <a:rPr lang="en-US" dirty="0"/>
              <a:t>Android.developers.com</a:t>
            </a:r>
          </a:p>
        </p:txBody>
      </p:sp>
    </p:spTree>
    <p:extLst>
      <p:ext uri="{BB962C8B-B14F-4D97-AF65-F5344CB8AC3E}">
        <p14:creationId xmlns:p14="http://schemas.microsoft.com/office/powerpoint/2010/main" val="3523270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03CD-463C-44FB-AE1D-17BC42A03691}"/>
              </a:ext>
            </a:extLst>
          </p:cNvPr>
          <p:cNvSpPr>
            <a:spLocks noGrp="1"/>
          </p:cNvSpPr>
          <p:nvPr>
            <p:ph type="title"/>
          </p:nvPr>
        </p:nvSpPr>
        <p:spPr>
          <a:xfrm>
            <a:off x="1141413" y="-797668"/>
            <a:ext cx="9905998" cy="2184636"/>
          </a:xfrm>
        </p:spPr>
        <p:txBody>
          <a:bodyPr>
            <a:normAutofit/>
          </a:bodyPr>
          <a:lstStyle/>
          <a:p>
            <a:r>
              <a:rPr lang="en-US" sz="1800" dirty="0"/>
              <a:t>Updated </a:t>
            </a:r>
            <a:r>
              <a:rPr lang="en-US" sz="1800" dirty="0" err="1"/>
              <a:t>gradle</a:t>
            </a:r>
            <a:r>
              <a:rPr lang="en-US" sz="1800" dirty="0"/>
              <a:t> files(from Android Room with a view)</a:t>
            </a:r>
          </a:p>
        </p:txBody>
      </p:sp>
      <p:sp>
        <p:nvSpPr>
          <p:cNvPr id="5" name="Rectangle 2">
            <a:extLst>
              <a:ext uri="{FF2B5EF4-FFF2-40B4-BE49-F238E27FC236}">
                <a16:creationId xmlns:a16="http://schemas.microsoft.com/office/drawing/2014/main" id="{CEA5EE45-A807-428A-A6F5-27714985A403}"/>
              </a:ext>
            </a:extLst>
          </p:cNvPr>
          <p:cNvSpPr>
            <a:spLocks noGrp="1" noChangeArrowheads="1"/>
          </p:cNvSpPr>
          <p:nvPr>
            <p:ph idx="1"/>
          </p:nvPr>
        </p:nvSpPr>
        <p:spPr bwMode="auto">
          <a:xfrm>
            <a:off x="1374325" y="2503528"/>
            <a:ext cx="10167187"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Roboto"/>
              </a:rPr>
              <a:t>Next, you'll have to add the component libraries to your Gradle files.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000000"/>
                </a:solidFill>
                <a:effectLst/>
                <a:latin typeface="Roboto"/>
              </a:rPr>
              <a:t>In Android Studio, click the Projects tab and expand the Gradle Scripts folder.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000000"/>
                </a:solidFill>
                <a:effectLst/>
                <a:latin typeface="Roboto"/>
              </a:rPr>
              <a:t>Open </a:t>
            </a:r>
            <a:r>
              <a:rPr kumimoji="0" lang="en-US" altLang="en-US" sz="1200" b="0" i="0" u="none" strike="noStrike" cap="none" normalizeH="0" baseline="0" dirty="0" err="1">
                <a:ln>
                  <a:noFill/>
                </a:ln>
                <a:solidFill>
                  <a:srgbClr val="000000"/>
                </a:solidFill>
                <a:effectLst/>
                <a:latin typeface="Source Code Pro"/>
              </a:rPr>
              <a:t>build.gradle</a:t>
            </a:r>
            <a:r>
              <a:rPr kumimoji="0" lang="en-US" altLang="en-US" sz="1200" b="0" i="0" u="none" strike="noStrike" cap="none" normalizeH="0" baseline="0" dirty="0">
                <a:ln>
                  <a:noFill/>
                </a:ln>
                <a:solidFill>
                  <a:srgbClr val="000000"/>
                </a:solidFill>
                <a:effectLst/>
                <a:latin typeface="Roboto"/>
              </a:rPr>
              <a:t> (</a:t>
            </a:r>
            <a:r>
              <a:rPr kumimoji="0" lang="en-US" altLang="en-US" sz="1200" b="1" i="0" u="none" strike="noStrike" cap="none" normalizeH="0" baseline="0" dirty="0">
                <a:ln>
                  <a:noFill/>
                </a:ln>
                <a:solidFill>
                  <a:srgbClr val="000000"/>
                </a:solidFill>
                <a:effectLst/>
                <a:latin typeface="Roboto"/>
              </a:rPr>
              <a:t>Module: app</a:t>
            </a:r>
            <a:r>
              <a:rPr kumimoji="0" lang="en-US" altLang="en-US" sz="1200" b="0" i="0" u="none" strike="noStrike" cap="none" normalizeH="0" baseline="0" dirty="0">
                <a:ln>
                  <a:noFill/>
                </a:ln>
                <a:solidFill>
                  <a:srgbClr val="000000"/>
                </a:solidFill>
                <a:effectLst/>
                <a:latin typeface="Roboto"/>
              </a:rPr>
              <a:t>).</a:t>
            </a:r>
            <a:r>
              <a:rPr kumimoji="0" lang="en-US" altLang="en-US" sz="1200" b="0" i="0" u="none" strike="noStrike" cap="none" normalizeH="0" baseline="0" dirty="0" err="1">
                <a:ln>
                  <a:noFill/>
                </a:ln>
                <a:solidFill>
                  <a:srgbClr val="F8F9FA"/>
                </a:solidFill>
                <a:effectLst/>
                <a:latin typeface="Source Code Pro"/>
              </a:rPr>
              <a:t>compileOptions</a:t>
            </a:r>
            <a:r>
              <a:rPr kumimoji="0" lang="en-US" altLang="en-US" sz="1200" b="0" i="0" u="none" strike="noStrike" cap="none" normalizeH="0" baseline="0" dirty="0">
                <a:ln>
                  <a:noFill/>
                </a:ln>
                <a:solidFill>
                  <a:srgbClr val="F8F9FA"/>
                </a:solidFill>
                <a:effectLst/>
                <a:latin typeface="Source Code Pro"/>
              </a:rPr>
              <a:t> { </a:t>
            </a:r>
            <a:r>
              <a:rPr kumimoji="0" lang="en-US" altLang="en-US" sz="1200" b="0" i="0" u="none" strike="noStrike" cap="none" normalizeH="0" baseline="0" dirty="0" err="1">
                <a:ln>
                  <a:noFill/>
                </a:ln>
                <a:solidFill>
                  <a:srgbClr val="F8F9FA"/>
                </a:solidFill>
                <a:effectLst/>
                <a:latin typeface="Source Code Pro"/>
              </a:rPr>
              <a:t>sourceCompatib</a:t>
            </a:r>
            <a:r>
              <a:rPr kumimoji="0" lang="en-US" altLang="en-US" sz="1200" b="0" i="0" u="none" strike="noStrike" cap="none" normalizeH="0" baseline="0" dirty="0">
                <a:ln>
                  <a:noFill/>
                </a:ln>
                <a:solidFill>
                  <a:srgbClr val="F8F9FA"/>
                </a:solidFill>
                <a:effectLst/>
                <a:latin typeface="Source Code Pr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Roboto"/>
              </a:rPr>
              <a:t>3. Add the following code to the end of the </a:t>
            </a:r>
            <a:r>
              <a:rPr kumimoji="0" lang="en-US" altLang="en-US" sz="1200" b="0" i="0" u="none" strike="noStrike" cap="none" normalizeH="0" baseline="0" dirty="0">
                <a:ln>
                  <a:noFill/>
                </a:ln>
                <a:solidFill>
                  <a:srgbClr val="000000"/>
                </a:solidFill>
                <a:effectLst/>
                <a:latin typeface="Source Code Pro"/>
              </a:rPr>
              <a:t>dependencies</a:t>
            </a:r>
            <a:r>
              <a:rPr kumimoji="0" lang="en-US" altLang="en-US" sz="1200" b="0" i="0" u="none" strike="noStrike" cap="none" normalizeH="0" baseline="0" dirty="0">
                <a:ln>
                  <a:noFill/>
                </a:ln>
                <a:solidFill>
                  <a:srgbClr val="000000"/>
                </a:solidFill>
                <a:effectLst/>
                <a:latin typeface="Roboto"/>
              </a:rPr>
              <a:t> block: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20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Roboto"/>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Roboto"/>
            </a:endParaRPr>
          </a:p>
          <a:p>
            <a:pPr marL="0" marR="0" lvl="0" indent="0" algn="l" defTabSz="914400" rtl="0" eaLnBrk="0" fontAlgn="base" latinLnBrk="0" hangingPunct="0">
              <a:lnSpc>
                <a:spcPct val="100000"/>
              </a:lnSpc>
              <a:spcBef>
                <a:spcPct val="0"/>
              </a:spcBef>
              <a:spcAft>
                <a:spcPct val="0"/>
              </a:spcAft>
              <a:buClrTx/>
              <a:buSzTx/>
              <a:buNone/>
              <a:tabLst/>
            </a:pPr>
            <a:r>
              <a:rPr lang="en-US" sz="1200" dirty="0"/>
              <a:t>(this doesn’t count as an external library to evaluation, since it was developed by Google for Android, and is not 3</a:t>
            </a:r>
            <a:r>
              <a:rPr lang="en-US" sz="1200" baseline="30000" dirty="0"/>
              <a:t>rd</a:t>
            </a:r>
            <a:r>
              <a:rPr lang="en-US" sz="1200" dirty="0"/>
              <a:t> party.)</a:t>
            </a:r>
            <a:endParaRPr lang="en-US" altLang="en-US" sz="1200" dirty="0">
              <a:solidFill>
                <a:srgbClr val="000000"/>
              </a:solidFill>
              <a:latin typeface="Roboto"/>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dirty="0">
                <a:solidFill>
                  <a:srgbClr val="000000"/>
                </a:solidFill>
                <a:latin typeface="Roboto"/>
              </a:rPr>
              <a:t>4.</a:t>
            </a:r>
            <a:r>
              <a:rPr kumimoji="0" lang="en-US" altLang="en-US" sz="1200" b="0" i="0" u="none" strike="noStrike" cap="none" normalizeH="0" baseline="0" dirty="0">
                <a:ln>
                  <a:noFill/>
                </a:ln>
                <a:solidFill>
                  <a:srgbClr val="000000"/>
                </a:solidFill>
                <a:effectLst/>
                <a:latin typeface="Roboto"/>
              </a:rPr>
              <a:t>In your </a:t>
            </a:r>
            <a:r>
              <a:rPr kumimoji="0" lang="en-US" altLang="en-US" sz="1200" b="0" i="0" u="none" strike="noStrike" cap="none" normalizeH="0" baseline="0" dirty="0" err="1">
                <a:ln>
                  <a:noFill/>
                </a:ln>
                <a:solidFill>
                  <a:srgbClr val="000000"/>
                </a:solidFill>
                <a:effectLst/>
                <a:latin typeface="Source Code Pro"/>
              </a:rPr>
              <a:t>build.gradle</a:t>
            </a:r>
            <a:r>
              <a:rPr kumimoji="0" lang="en-US" altLang="en-US" sz="1200" b="0" i="0" u="none" strike="noStrike" cap="none" normalizeH="0" baseline="0" dirty="0">
                <a:ln>
                  <a:noFill/>
                </a:ln>
                <a:solidFill>
                  <a:srgbClr val="000000"/>
                </a:solidFill>
                <a:effectLst/>
                <a:latin typeface="Roboto"/>
              </a:rPr>
              <a:t> (</a:t>
            </a:r>
            <a:r>
              <a:rPr kumimoji="0" lang="en-US" altLang="en-US" sz="1200" b="1" i="0" u="none" strike="noStrike" cap="none" normalizeH="0" baseline="0" dirty="0">
                <a:ln>
                  <a:noFill/>
                </a:ln>
                <a:solidFill>
                  <a:srgbClr val="000000"/>
                </a:solidFill>
                <a:effectLst/>
                <a:latin typeface="Roboto"/>
              </a:rPr>
              <a:t>Project: </a:t>
            </a:r>
            <a:r>
              <a:rPr kumimoji="0" lang="en-US" altLang="en-US" sz="1200" b="1" i="0" u="none" strike="noStrike" cap="none" normalizeH="0" baseline="0" dirty="0" err="1">
                <a:ln>
                  <a:noFill/>
                </a:ln>
                <a:solidFill>
                  <a:srgbClr val="000000"/>
                </a:solidFill>
                <a:effectLst/>
                <a:latin typeface="Roboto"/>
              </a:rPr>
              <a:t>My_Bicycle_Cohort</a:t>
            </a:r>
            <a:r>
              <a:rPr kumimoji="0" lang="en-US" altLang="en-US" sz="1200" b="0" i="0" u="none" strike="noStrike" cap="none" normalizeH="0" baseline="0" dirty="0">
                <a:ln>
                  <a:noFill/>
                </a:ln>
                <a:solidFill>
                  <a:srgbClr val="000000"/>
                </a:solidFill>
                <a:effectLst/>
                <a:latin typeface="Roboto"/>
              </a:rPr>
              <a:t>) file, add the version numbers to the end of the file, as given in the code below:</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lang="en-US" altLang="en-US" sz="1200" dirty="0">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200" dirty="0" err="1">
                <a:solidFill>
                  <a:srgbClr val="000000"/>
                </a:solidFill>
                <a:latin typeface="Roboto"/>
              </a:rPr>
              <a:t>e</a:t>
            </a:r>
            <a:r>
              <a:rPr kumimoji="0" lang="en-US" altLang="en-US" sz="1200" b="0" i="0" u="none" strike="noStrike" cap="none" normalizeH="0" baseline="0" dirty="0" err="1">
                <a:ln>
                  <a:noFill/>
                </a:ln>
                <a:solidFill>
                  <a:srgbClr val="000000"/>
                </a:solidFill>
                <a:effectLst/>
                <a:latin typeface="Roboto"/>
              </a:rPr>
              <a:t>xt</a:t>
            </a:r>
            <a:r>
              <a:rPr kumimoji="0" lang="en-US" altLang="en-US" sz="1200" b="0" i="0" u="none" strike="noStrike" cap="none" normalizeH="0" baseline="0" dirty="0">
                <a:ln>
                  <a:noFill/>
                </a:ln>
                <a:solidFill>
                  <a:srgbClr val="000000"/>
                </a:solidFill>
                <a:effectLst/>
                <a:latin typeface="Roboto"/>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1200" dirty="0">
                <a:solidFill>
                  <a:srgbClr val="000000"/>
                </a:solidFill>
                <a:latin typeface="Roboto"/>
              </a:rPr>
              <a:t>      </a:t>
            </a:r>
            <a:r>
              <a:rPr lang="en-US" altLang="en-US" sz="1200" dirty="0" err="1">
                <a:solidFill>
                  <a:srgbClr val="000000"/>
                </a:solidFill>
                <a:latin typeface="Roboto"/>
              </a:rPr>
              <a:t>roomVersion</a:t>
            </a:r>
            <a:r>
              <a:rPr lang="en-US" altLang="en-US" sz="1200" dirty="0">
                <a:solidFill>
                  <a:srgbClr val="000000"/>
                </a:solidFill>
                <a:latin typeface="Roboto"/>
              </a:rPr>
              <a:t>=‘2.5.1’</a:t>
            </a:r>
            <a:endParaRPr kumimoji="0" lang="en-US" altLang="en-US" sz="120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Roboto"/>
              </a:rPr>
              <a:t>}</a:t>
            </a:r>
            <a:endParaRPr lang="en-US" altLang="en-US" sz="1200" dirty="0">
              <a:solidFill>
                <a:srgbClr val="000000"/>
              </a:solidFill>
              <a:latin typeface="Roboto"/>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200" dirty="0">
              <a:solidFill>
                <a:srgbClr val="000000"/>
              </a:solidFill>
              <a:latin typeface="Roboto"/>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rgbClr val="000000"/>
                </a:solidFill>
                <a:effectLst/>
                <a:latin typeface="Roboto"/>
              </a:rPr>
              <a:t>5.Sync your project.</a:t>
            </a:r>
          </a:p>
          <a:p>
            <a:pPr marL="0" marR="0" lvl="0" indent="0" algn="l" defTabSz="914400" rtl="0" eaLnBrk="0" fontAlgn="base" latinLnBrk="0" hangingPunct="0">
              <a:lnSpc>
                <a:spcPct val="100000"/>
              </a:lnSpc>
              <a:spcBef>
                <a:spcPct val="0"/>
              </a:spcBef>
              <a:spcAft>
                <a:spcPct val="0"/>
              </a:spcAft>
              <a:buClrTx/>
              <a:buSzTx/>
              <a:buNone/>
              <a:tabLst/>
            </a:pPr>
            <a:r>
              <a:rPr lang="en-US" altLang="en-US" sz="1200" dirty="0">
                <a:solidFill>
                  <a:srgbClr val="000000"/>
                </a:solidFill>
                <a:latin typeface="Roboto"/>
              </a:rPr>
              <a:t>source-Android Room with a View (Java) (Check for updates there)</a:t>
            </a:r>
            <a:endParaRPr kumimoji="0" lang="en-US" altLang="en-US" sz="1200" b="0" i="0" u="none" strike="noStrike" cap="none" normalizeH="0" baseline="0" dirty="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A4FCE88-C3F2-4562-860C-D995CBBAEFE7}"/>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29C91DC-E6BA-4096-A14E-CB66215BA486}"/>
              </a:ext>
            </a:extLst>
          </p:cNvPr>
          <p:cNvPicPr>
            <a:picLocks noChangeAspect="1"/>
          </p:cNvPicPr>
          <p:nvPr/>
        </p:nvPicPr>
        <p:blipFill>
          <a:blip r:embed="rId2"/>
          <a:stretch>
            <a:fillRect/>
          </a:stretch>
        </p:blipFill>
        <p:spPr>
          <a:xfrm>
            <a:off x="1575046" y="3592421"/>
            <a:ext cx="6607113" cy="922100"/>
          </a:xfrm>
          <a:prstGeom prst="rect">
            <a:avLst/>
          </a:prstGeom>
        </p:spPr>
      </p:pic>
    </p:spTree>
    <p:extLst>
      <p:ext uri="{BB962C8B-B14F-4D97-AF65-F5344CB8AC3E}">
        <p14:creationId xmlns:p14="http://schemas.microsoft.com/office/powerpoint/2010/main" val="2173268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78DD-D2C1-4BCC-87DD-8643FC4DDEE8}"/>
              </a:ext>
            </a:extLst>
          </p:cNvPr>
          <p:cNvSpPr>
            <a:spLocks noGrp="1"/>
          </p:cNvSpPr>
          <p:nvPr>
            <p:ph type="title"/>
          </p:nvPr>
        </p:nvSpPr>
        <p:spPr/>
        <p:txBody>
          <a:bodyPr/>
          <a:lstStyle/>
          <a:p>
            <a:r>
              <a:rPr lang="en-US" dirty="0"/>
              <a:t>The synchronous and asynchronous connecting to the database</a:t>
            </a:r>
          </a:p>
        </p:txBody>
      </p:sp>
      <p:sp>
        <p:nvSpPr>
          <p:cNvPr id="3" name="Content Placeholder 2">
            <a:extLst>
              <a:ext uri="{FF2B5EF4-FFF2-40B4-BE49-F238E27FC236}">
                <a16:creationId xmlns:a16="http://schemas.microsoft.com/office/drawing/2014/main" id="{B3928900-BF18-4E78-BE3C-972FBD3AC0C3}"/>
              </a:ext>
            </a:extLst>
          </p:cNvPr>
          <p:cNvSpPr>
            <a:spLocks noGrp="1"/>
          </p:cNvSpPr>
          <p:nvPr>
            <p:ph idx="1"/>
          </p:nvPr>
        </p:nvSpPr>
        <p:spPr/>
        <p:txBody>
          <a:bodyPr/>
          <a:lstStyle/>
          <a:p>
            <a:pPr algn="l" fontAlgn="base"/>
            <a:r>
              <a:rPr lang="en-US" b="0" i="0" dirty="0">
                <a:solidFill>
                  <a:srgbClr val="242729"/>
                </a:solidFill>
                <a:effectLst/>
                <a:latin typeface="-apple-system"/>
              </a:rPr>
              <a:t>From Developers documentation </a:t>
            </a:r>
            <a:r>
              <a:rPr lang="en-US" b="0" i="0" u="sng" dirty="0">
                <a:solidFill>
                  <a:srgbClr val="242729"/>
                </a:solidFill>
                <a:effectLst/>
                <a:latin typeface="inherit"/>
                <a:hlinkClick r:id="rId2"/>
              </a:rPr>
              <a:t>https://developer.android.com/training/data-storage/room/accessing-data</a:t>
            </a:r>
            <a:endParaRPr lang="en-US" b="0" i="0" dirty="0">
              <a:solidFill>
                <a:srgbClr val="242729"/>
              </a:solidFill>
              <a:effectLst/>
              <a:latin typeface="-apple-system"/>
            </a:endParaRPr>
          </a:p>
          <a:p>
            <a:pPr algn="l" fontAlgn="base"/>
            <a:r>
              <a:rPr lang="en-US" b="0" i="0" dirty="0">
                <a:solidFill>
                  <a:srgbClr val="242729"/>
                </a:solidFill>
                <a:effectLst/>
                <a:latin typeface="-apple-system"/>
              </a:rPr>
              <a:t>Note: Room doesn't support database access on the main thread unless you've called </a:t>
            </a:r>
            <a:r>
              <a:rPr lang="en-US" b="0" i="0" dirty="0" err="1">
                <a:solidFill>
                  <a:srgbClr val="242729"/>
                </a:solidFill>
                <a:effectLst/>
                <a:latin typeface="-apple-system"/>
              </a:rPr>
              <a:t>allowMainThreadQueries</a:t>
            </a:r>
            <a:r>
              <a:rPr lang="en-US" b="0" i="0" dirty="0">
                <a:solidFill>
                  <a:srgbClr val="242729"/>
                </a:solidFill>
                <a:effectLst/>
                <a:latin typeface="-apple-system"/>
              </a:rPr>
              <a:t>() on the builder because it might lock the UI for a long period of time. Asynchronous queries—queries that return instances of </a:t>
            </a:r>
            <a:r>
              <a:rPr lang="en-US" b="0" i="0" dirty="0" err="1">
                <a:solidFill>
                  <a:srgbClr val="242729"/>
                </a:solidFill>
                <a:effectLst/>
                <a:latin typeface="-apple-system"/>
              </a:rPr>
              <a:t>LiveData</a:t>
            </a:r>
            <a:r>
              <a:rPr lang="en-US" b="0" i="0" dirty="0">
                <a:solidFill>
                  <a:srgbClr val="242729"/>
                </a:solidFill>
                <a:effectLst/>
                <a:latin typeface="-apple-system"/>
              </a:rPr>
              <a:t> or Flowable—are exempt from this rule because they asynchronously run the query on a background thread when needed.</a:t>
            </a:r>
          </a:p>
          <a:p>
            <a:pPr algn="l" fontAlgn="base"/>
            <a:endParaRPr lang="en-US" dirty="0">
              <a:solidFill>
                <a:srgbClr val="242729"/>
              </a:solidFill>
              <a:latin typeface="-apple-system"/>
            </a:endParaRPr>
          </a:p>
        </p:txBody>
      </p:sp>
    </p:spTree>
    <p:extLst>
      <p:ext uri="{BB962C8B-B14F-4D97-AF65-F5344CB8AC3E}">
        <p14:creationId xmlns:p14="http://schemas.microsoft.com/office/powerpoint/2010/main" val="835888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A7E0-8252-4F49-A323-05D578D958AB}"/>
              </a:ext>
            </a:extLst>
          </p:cNvPr>
          <p:cNvSpPr>
            <a:spLocks noGrp="1"/>
          </p:cNvSpPr>
          <p:nvPr>
            <p:ph type="title"/>
          </p:nvPr>
        </p:nvSpPr>
        <p:spPr/>
        <p:txBody>
          <a:bodyPr/>
          <a:lstStyle/>
          <a:p>
            <a:r>
              <a:rPr lang="en-US" dirty="0"/>
              <a:t>Check the database</a:t>
            </a:r>
          </a:p>
        </p:txBody>
      </p:sp>
      <p:sp>
        <p:nvSpPr>
          <p:cNvPr id="3" name="Content Placeholder 2">
            <a:extLst>
              <a:ext uri="{FF2B5EF4-FFF2-40B4-BE49-F238E27FC236}">
                <a16:creationId xmlns:a16="http://schemas.microsoft.com/office/drawing/2014/main" id="{699142DB-6E7F-43A7-8040-7C7C7BE3E435}"/>
              </a:ext>
            </a:extLst>
          </p:cNvPr>
          <p:cNvSpPr>
            <a:spLocks noGrp="1"/>
          </p:cNvSpPr>
          <p:nvPr>
            <p:ph idx="1"/>
          </p:nvPr>
        </p:nvSpPr>
        <p:spPr>
          <a:xfrm>
            <a:off x="1141412" y="2253802"/>
            <a:ext cx="9905999" cy="1238811"/>
          </a:xfrm>
        </p:spPr>
        <p:txBody>
          <a:bodyPr>
            <a:normAutofit fontScale="92500" lnSpcReduction="20000"/>
          </a:bodyPr>
          <a:lstStyle/>
          <a:p>
            <a:r>
              <a:rPr lang="en-US" dirty="0"/>
              <a:t>Use a menu to add sample products to database</a:t>
            </a:r>
          </a:p>
          <a:p>
            <a:r>
              <a:rPr lang="en-US" dirty="0"/>
              <a:t>Use App Inspection if you are adding parts and products asynchronously</a:t>
            </a:r>
          </a:p>
          <a:p>
            <a:r>
              <a:rPr lang="en-US" dirty="0"/>
              <a:t>If you are adding parts and products synchronously, it may be locked, or it may work- I’ve seen both</a:t>
            </a:r>
          </a:p>
        </p:txBody>
      </p:sp>
      <p:pic>
        <p:nvPicPr>
          <p:cNvPr id="5" name="Picture 4">
            <a:extLst>
              <a:ext uri="{FF2B5EF4-FFF2-40B4-BE49-F238E27FC236}">
                <a16:creationId xmlns:a16="http://schemas.microsoft.com/office/drawing/2014/main" id="{266342B7-6F9B-4C62-AD0A-341102E5D77D}"/>
              </a:ext>
            </a:extLst>
          </p:cNvPr>
          <p:cNvPicPr>
            <a:picLocks noChangeAspect="1"/>
          </p:cNvPicPr>
          <p:nvPr/>
        </p:nvPicPr>
        <p:blipFill>
          <a:blip r:embed="rId2"/>
          <a:stretch>
            <a:fillRect/>
          </a:stretch>
        </p:blipFill>
        <p:spPr>
          <a:xfrm>
            <a:off x="2035492" y="3492613"/>
            <a:ext cx="7525068" cy="3408553"/>
          </a:xfrm>
          <a:prstGeom prst="rect">
            <a:avLst/>
          </a:prstGeom>
        </p:spPr>
      </p:pic>
    </p:spTree>
    <p:extLst>
      <p:ext uri="{BB962C8B-B14F-4D97-AF65-F5344CB8AC3E}">
        <p14:creationId xmlns:p14="http://schemas.microsoft.com/office/powerpoint/2010/main" val="227799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the Database</a:t>
            </a:r>
          </a:p>
        </p:txBody>
      </p:sp>
      <p:sp>
        <p:nvSpPr>
          <p:cNvPr id="3" name="Content Placeholder 2"/>
          <p:cNvSpPr>
            <a:spLocks noGrp="1"/>
          </p:cNvSpPr>
          <p:nvPr>
            <p:ph idx="1"/>
          </p:nvPr>
        </p:nvSpPr>
        <p:spPr/>
        <p:txBody>
          <a:bodyPr>
            <a:normAutofit lnSpcReduction="10000"/>
          </a:bodyPr>
          <a:lstStyle/>
          <a:p>
            <a:r>
              <a:rPr lang="en-US" dirty="0"/>
              <a:t>Make packages for Entities, DAO, and Database. </a:t>
            </a:r>
          </a:p>
          <a:p>
            <a:r>
              <a:rPr lang="en-US" dirty="0"/>
              <a:t>Add Entities to the Entities package, DAO implementation files to the DAO package, and Database creation and Repository files to the Database package. Remember your annotations! Whenever you change the database by changing the entities, you will need to increment the version number of the database.</a:t>
            </a:r>
          </a:p>
          <a:p>
            <a:r>
              <a:rPr lang="en-US" dirty="0"/>
              <a:t>Add sample data to the database the main activity</a:t>
            </a:r>
          </a:p>
          <a:p>
            <a:r>
              <a:rPr lang="en-US" dirty="0"/>
              <a:t>Run the application and check the data is in the database using database inspector (under app inspection)</a:t>
            </a:r>
          </a:p>
          <a:p>
            <a:r>
              <a:rPr lang="en-US" dirty="0"/>
              <a:t>Note: Since we have not yet gone over deleting, if you want to clear out the database increment the version number.</a:t>
            </a:r>
          </a:p>
        </p:txBody>
      </p:sp>
    </p:spTree>
    <p:extLst>
      <p:ext uri="{BB962C8B-B14F-4D97-AF65-F5344CB8AC3E}">
        <p14:creationId xmlns:p14="http://schemas.microsoft.com/office/powerpoint/2010/main" val="166373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D46D-F3A2-4753-8168-B4407911FEF2}"/>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D243D8E8-C087-417F-A40E-4DD0639D45E3}"/>
              </a:ext>
            </a:extLst>
          </p:cNvPr>
          <p:cNvSpPr>
            <a:spLocks noGrp="1"/>
          </p:cNvSpPr>
          <p:nvPr>
            <p:ph idx="1"/>
          </p:nvPr>
        </p:nvSpPr>
        <p:spPr/>
        <p:txBody>
          <a:bodyPr/>
          <a:lstStyle/>
          <a:p>
            <a:r>
              <a:rPr lang="en-US" dirty="0"/>
              <a:t>You can use the same techniques to write the tables in your application.</a:t>
            </a:r>
          </a:p>
          <a:p>
            <a:r>
              <a:rPr lang="en-US" dirty="0"/>
              <a:t>See you next time!</a:t>
            </a:r>
          </a:p>
        </p:txBody>
      </p:sp>
    </p:spTree>
    <p:extLst>
      <p:ext uri="{BB962C8B-B14F-4D97-AF65-F5344CB8AC3E}">
        <p14:creationId xmlns:p14="http://schemas.microsoft.com/office/powerpoint/2010/main" val="418512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2330-287F-49CE-A314-608864437DAD}"/>
              </a:ext>
            </a:extLst>
          </p:cNvPr>
          <p:cNvSpPr>
            <a:spLocks noGrp="1"/>
          </p:cNvSpPr>
          <p:nvPr>
            <p:ph type="ctrTitle"/>
          </p:nvPr>
        </p:nvSpPr>
        <p:spPr>
          <a:xfrm>
            <a:off x="7007145" y="1241266"/>
            <a:ext cx="4535926" cy="3153753"/>
          </a:xfrm>
        </p:spPr>
        <p:txBody>
          <a:bodyPr>
            <a:normAutofit/>
          </a:bodyPr>
          <a:lstStyle/>
          <a:p>
            <a:pPr>
              <a:lnSpc>
                <a:spcPct val="90000"/>
              </a:lnSpc>
            </a:pPr>
            <a:r>
              <a:rPr lang="en-US" sz="2200" dirty="0">
                <a:solidFill>
                  <a:srgbClr val="EBEBEB"/>
                </a:solidFill>
              </a:rPr>
              <a:t>Mobile Applications in Java Cohort: My Bicycle Shop For Android </a:t>
            </a:r>
            <a:r>
              <a:rPr lang="en-US" sz="2400" dirty="0" err="1">
                <a:solidFill>
                  <a:srgbClr val="EBEBEB"/>
                </a:solidFill>
              </a:rPr>
              <a:t>Android</a:t>
            </a:r>
            <a:r>
              <a:rPr lang="en-US" sz="2400" dirty="0">
                <a:solidFill>
                  <a:srgbClr val="EBEBEB"/>
                </a:solidFill>
              </a:rPr>
              <a:t> Flamingo 2022.2.1 Patch 1</a:t>
            </a:r>
            <a:br>
              <a:rPr lang="en-US" sz="2200" dirty="0">
                <a:solidFill>
                  <a:srgbClr val="EBEBEB"/>
                </a:solidFill>
              </a:rPr>
            </a:br>
            <a:br>
              <a:rPr lang="en-US" sz="2200" dirty="0">
                <a:solidFill>
                  <a:srgbClr val="EBEBEB"/>
                </a:solidFill>
              </a:rPr>
            </a:br>
            <a:r>
              <a:rPr lang="en-US" sz="2200" dirty="0">
                <a:solidFill>
                  <a:srgbClr val="EBEBEB"/>
                </a:solidFill>
              </a:rPr>
              <a:t>Part 3: Displaying, Adding and Modifying Products and Parts</a:t>
            </a:r>
            <a:br>
              <a:rPr lang="en-US" sz="2200" dirty="0">
                <a:solidFill>
                  <a:srgbClr val="EBEBEB"/>
                </a:solidFill>
              </a:rPr>
            </a:br>
            <a:br>
              <a:rPr lang="en-US" sz="2200" dirty="0">
                <a:solidFill>
                  <a:srgbClr val="EBEBEB"/>
                </a:solidFill>
              </a:rPr>
            </a:br>
            <a:endParaRPr lang="en-US" sz="2200" dirty="0">
              <a:solidFill>
                <a:srgbClr val="EBEBEB"/>
              </a:solidFill>
            </a:endParaRPr>
          </a:p>
        </p:txBody>
      </p:sp>
      <p:sp>
        <p:nvSpPr>
          <p:cNvPr id="3" name="Subtitle 2">
            <a:extLst>
              <a:ext uri="{FF2B5EF4-FFF2-40B4-BE49-F238E27FC236}">
                <a16:creationId xmlns:a16="http://schemas.microsoft.com/office/drawing/2014/main" id="{B70832C1-BC3D-4858-9D8E-BCC4AE5F63CD}"/>
              </a:ext>
            </a:extLst>
          </p:cNvPr>
          <p:cNvSpPr>
            <a:spLocks noGrp="1"/>
          </p:cNvSpPr>
          <p:nvPr>
            <p:ph type="subTitle" idx="1"/>
          </p:nvPr>
        </p:nvSpPr>
        <p:spPr>
          <a:xfrm>
            <a:off x="7007145" y="4591665"/>
            <a:ext cx="4535926" cy="1622322"/>
          </a:xfrm>
        </p:spPr>
        <p:txBody>
          <a:bodyPr>
            <a:normAutofit/>
          </a:bodyPr>
          <a:lstStyle/>
          <a:p>
            <a:r>
              <a:rPr lang="en-US" dirty="0"/>
              <a:t>Carolyn J. </a:t>
            </a:r>
            <a:r>
              <a:rPr lang="en-US" dirty="0" err="1"/>
              <a:t>Sher-Decusatis</a:t>
            </a:r>
            <a:endParaRPr lang="en-US" dirty="0"/>
          </a:p>
        </p:txBody>
      </p:sp>
      <p:grpSp>
        <p:nvGrpSpPr>
          <p:cNvPr id="10" name="Group 9">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1" name="Rectangle 10">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Graphic 6" descr="Bike">
            <a:extLst>
              <a:ext uri="{FF2B5EF4-FFF2-40B4-BE49-F238E27FC236}">
                <a16:creationId xmlns:a16="http://schemas.microsoft.com/office/drawing/2014/main" id="{4E454E03-CFE6-B5FF-4EDB-90A2636809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252" y="1114621"/>
            <a:ext cx="4628758" cy="4628758"/>
          </a:xfrm>
          <a:prstGeom prst="rect">
            <a:avLst/>
          </a:prstGeom>
        </p:spPr>
      </p:pic>
    </p:spTree>
    <p:extLst>
      <p:ext uri="{BB962C8B-B14F-4D97-AF65-F5344CB8AC3E}">
        <p14:creationId xmlns:p14="http://schemas.microsoft.com/office/powerpoint/2010/main" val="10125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E0A8-F0E9-4115-AB9E-98FDD7345D1A}"/>
              </a:ext>
            </a:extLst>
          </p:cNvPr>
          <p:cNvSpPr>
            <a:spLocks noGrp="1"/>
          </p:cNvSpPr>
          <p:nvPr>
            <p:ph type="title"/>
          </p:nvPr>
        </p:nvSpPr>
        <p:spPr/>
        <p:txBody>
          <a:bodyPr>
            <a:normAutofit fontScale="90000"/>
          </a:bodyPr>
          <a:lstStyle/>
          <a:p>
            <a:r>
              <a:rPr lang="en-US" dirty="0"/>
              <a:t>We are going to list our products and Parts in </a:t>
            </a:r>
            <a:r>
              <a:rPr lang="en-US" dirty="0" err="1"/>
              <a:t>Recyclerviews</a:t>
            </a:r>
            <a:endParaRPr lang="en-US" dirty="0"/>
          </a:p>
        </p:txBody>
      </p:sp>
      <p:sp>
        <p:nvSpPr>
          <p:cNvPr id="3" name="Content Placeholder 2">
            <a:extLst>
              <a:ext uri="{FF2B5EF4-FFF2-40B4-BE49-F238E27FC236}">
                <a16:creationId xmlns:a16="http://schemas.microsoft.com/office/drawing/2014/main" id="{16676790-3A59-410A-B39A-F7CCB57A5AF4}"/>
              </a:ext>
            </a:extLst>
          </p:cNvPr>
          <p:cNvSpPr>
            <a:spLocks noGrp="1"/>
          </p:cNvSpPr>
          <p:nvPr>
            <p:ph idx="1"/>
          </p:nvPr>
        </p:nvSpPr>
        <p:spPr>
          <a:xfrm>
            <a:off x="1141412" y="2249487"/>
            <a:ext cx="7631113" cy="3541714"/>
          </a:xfrm>
        </p:spPr>
        <p:txBody>
          <a:bodyPr/>
          <a:lstStyle/>
          <a:p>
            <a:r>
              <a:rPr lang="en-US" dirty="0"/>
              <a:t>A </a:t>
            </a:r>
            <a:r>
              <a:rPr lang="en-US" dirty="0" err="1"/>
              <a:t>RecyclerView</a:t>
            </a:r>
            <a:r>
              <a:rPr lang="en-US" dirty="0"/>
              <a:t> is a container that displays rows of data with optimized memory usage</a:t>
            </a:r>
          </a:p>
          <a:p>
            <a:r>
              <a:rPr lang="en-US" dirty="0"/>
              <a:t>Since </a:t>
            </a:r>
            <a:r>
              <a:rPr lang="en-US" dirty="0" err="1"/>
              <a:t>RecyclerView</a:t>
            </a:r>
            <a:r>
              <a:rPr lang="en-US" dirty="0"/>
              <a:t> isn’t included in the Android SDK the support library is automatically added to the </a:t>
            </a:r>
            <a:r>
              <a:rPr lang="en-US" dirty="0" err="1"/>
              <a:t>build.gradle</a:t>
            </a:r>
            <a:r>
              <a:rPr lang="en-US" dirty="0"/>
              <a:t> file (this doesn’t count as an external library to evaluation, since it was developed by Google for Android, and is not 3</a:t>
            </a:r>
            <a:r>
              <a:rPr lang="en-US" baseline="30000" dirty="0"/>
              <a:t>rd</a:t>
            </a:r>
            <a:r>
              <a:rPr lang="en-US" dirty="0"/>
              <a:t> party)</a:t>
            </a:r>
          </a:p>
          <a:p>
            <a:endParaRPr lang="en-US" dirty="0"/>
          </a:p>
          <a:p>
            <a:pPr marL="0" indent="0">
              <a:buNone/>
            </a:pPr>
            <a:endParaRPr lang="en-US" dirty="0"/>
          </a:p>
          <a:p>
            <a:endParaRPr lang="en-US" dirty="0"/>
          </a:p>
        </p:txBody>
      </p:sp>
      <p:pic>
        <p:nvPicPr>
          <p:cNvPr id="6" name="Picture 5">
            <a:extLst>
              <a:ext uri="{FF2B5EF4-FFF2-40B4-BE49-F238E27FC236}">
                <a16:creationId xmlns:a16="http://schemas.microsoft.com/office/drawing/2014/main" id="{3C3CF430-97B1-49B9-8C42-7C480A590455}"/>
              </a:ext>
            </a:extLst>
          </p:cNvPr>
          <p:cNvPicPr>
            <a:picLocks noChangeAspect="1"/>
          </p:cNvPicPr>
          <p:nvPr/>
        </p:nvPicPr>
        <p:blipFill>
          <a:blip r:embed="rId2"/>
          <a:stretch>
            <a:fillRect/>
          </a:stretch>
        </p:blipFill>
        <p:spPr>
          <a:xfrm>
            <a:off x="8966513" y="2097088"/>
            <a:ext cx="1564853" cy="3334454"/>
          </a:xfrm>
          <a:prstGeom prst="rect">
            <a:avLst/>
          </a:prstGeom>
        </p:spPr>
      </p:pic>
    </p:spTree>
    <p:extLst>
      <p:ext uri="{BB962C8B-B14F-4D97-AF65-F5344CB8AC3E}">
        <p14:creationId xmlns:p14="http://schemas.microsoft.com/office/powerpoint/2010/main" val="229484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4522-13DC-4FE4-96A7-E315275618CC}"/>
              </a:ext>
            </a:extLst>
          </p:cNvPr>
          <p:cNvSpPr>
            <a:spLocks noGrp="1"/>
          </p:cNvSpPr>
          <p:nvPr>
            <p:ph type="title"/>
          </p:nvPr>
        </p:nvSpPr>
        <p:spPr/>
        <p:txBody>
          <a:bodyPr/>
          <a:lstStyle/>
          <a:p>
            <a:r>
              <a:rPr lang="en-US" dirty="0" err="1"/>
              <a:t>RecyclerViews</a:t>
            </a:r>
            <a:endParaRPr lang="en-US" dirty="0"/>
          </a:p>
        </p:txBody>
      </p:sp>
      <p:sp>
        <p:nvSpPr>
          <p:cNvPr id="7" name="Content Placeholder 6">
            <a:extLst>
              <a:ext uri="{FF2B5EF4-FFF2-40B4-BE49-F238E27FC236}">
                <a16:creationId xmlns:a16="http://schemas.microsoft.com/office/drawing/2014/main" id="{3CA36F30-AA72-4FC5-89FE-7CCEC4E788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7F3729-6DFF-44F2-877E-71F193D2576C}"/>
              </a:ext>
            </a:extLst>
          </p:cNvPr>
          <p:cNvPicPr>
            <a:picLocks noChangeAspect="1"/>
          </p:cNvPicPr>
          <p:nvPr/>
        </p:nvPicPr>
        <p:blipFill>
          <a:blip r:embed="rId2"/>
          <a:stretch>
            <a:fillRect/>
          </a:stretch>
        </p:blipFill>
        <p:spPr>
          <a:xfrm>
            <a:off x="1090612" y="2043112"/>
            <a:ext cx="10010775" cy="2771775"/>
          </a:xfrm>
          <a:prstGeom prst="rect">
            <a:avLst/>
          </a:prstGeom>
        </p:spPr>
      </p:pic>
      <p:sp>
        <p:nvSpPr>
          <p:cNvPr id="5" name="TextBox 4">
            <a:extLst>
              <a:ext uri="{FF2B5EF4-FFF2-40B4-BE49-F238E27FC236}">
                <a16:creationId xmlns:a16="http://schemas.microsoft.com/office/drawing/2014/main" id="{A3F902DA-F985-445C-9410-D475797917C9}"/>
              </a:ext>
            </a:extLst>
          </p:cNvPr>
          <p:cNvSpPr txBox="1"/>
          <p:nvPr/>
        </p:nvSpPr>
        <p:spPr>
          <a:xfrm>
            <a:off x="7572375" y="5172075"/>
            <a:ext cx="3657600" cy="646331"/>
          </a:xfrm>
          <a:prstGeom prst="rect">
            <a:avLst/>
          </a:prstGeom>
          <a:noFill/>
        </p:spPr>
        <p:txBody>
          <a:bodyPr wrap="square" rtlCol="0">
            <a:spAutoFit/>
          </a:bodyPr>
          <a:lstStyle/>
          <a:p>
            <a:r>
              <a:rPr lang="en-US" dirty="0">
                <a:hlinkClick r:id="rId3"/>
              </a:rPr>
              <a:t>https://guides.codepath.com/android/Using-the-RecyclerView</a:t>
            </a:r>
            <a:endParaRPr lang="en-US" dirty="0"/>
          </a:p>
        </p:txBody>
      </p:sp>
    </p:spTree>
    <p:extLst>
      <p:ext uri="{BB962C8B-B14F-4D97-AF65-F5344CB8AC3E}">
        <p14:creationId xmlns:p14="http://schemas.microsoft.com/office/powerpoint/2010/main" val="2696939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DD4A-BF30-425E-8B76-5CCADE484F77}"/>
              </a:ext>
            </a:extLst>
          </p:cNvPr>
          <p:cNvSpPr>
            <a:spLocks noGrp="1"/>
          </p:cNvSpPr>
          <p:nvPr>
            <p:ph type="title"/>
          </p:nvPr>
        </p:nvSpPr>
        <p:spPr>
          <a:xfrm>
            <a:off x="1141413" y="79899"/>
            <a:ext cx="9905998" cy="1120544"/>
          </a:xfrm>
        </p:spPr>
        <p:txBody>
          <a:bodyPr/>
          <a:lstStyle/>
          <a:p>
            <a:r>
              <a:rPr lang="en-US" dirty="0"/>
              <a:t>Adapters</a:t>
            </a:r>
          </a:p>
        </p:txBody>
      </p:sp>
      <p:sp>
        <p:nvSpPr>
          <p:cNvPr id="3" name="Content Placeholder 2">
            <a:extLst>
              <a:ext uri="{FF2B5EF4-FFF2-40B4-BE49-F238E27FC236}">
                <a16:creationId xmlns:a16="http://schemas.microsoft.com/office/drawing/2014/main" id="{8A1866A6-2574-4E4D-B71C-5B3E703820EB}"/>
              </a:ext>
            </a:extLst>
          </p:cNvPr>
          <p:cNvSpPr>
            <a:spLocks noGrp="1"/>
          </p:cNvSpPr>
          <p:nvPr>
            <p:ph idx="1"/>
          </p:nvPr>
        </p:nvSpPr>
        <p:spPr>
          <a:xfrm>
            <a:off x="6230236" y="2531326"/>
            <a:ext cx="5559310" cy="4126925"/>
          </a:xfrm>
        </p:spPr>
        <p:txBody>
          <a:bodyPr/>
          <a:lstStyle/>
          <a:p>
            <a:r>
              <a:rPr lang="en-US" dirty="0"/>
              <a:t>Every adapter has three primary methods: </a:t>
            </a:r>
            <a:r>
              <a:rPr lang="en-US" dirty="0" err="1"/>
              <a:t>onCreateViewHolder</a:t>
            </a:r>
            <a:r>
              <a:rPr lang="en-US" dirty="0"/>
              <a:t> to inflate the item layout  and create the holder, </a:t>
            </a:r>
            <a:r>
              <a:rPr lang="en-US" dirty="0" err="1"/>
              <a:t>onBindViewHolder</a:t>
            </a:r>
            <a:r>
              <a:rPr lang="en-US" dirty="0"/>
              <a:t> to set the view attributes based on the data and </a:t>
            </a:r>
            <a:r>
              <a:rPr lang="en-US" dirty="0" err="1"/>
              <a:t>getItemCount</a:t>
            </a:r>
            <a:r>
              <a:rPr lang="en-US" dirty="0"/>
              <a:t> to determine the number of items.  All three have to be implemented to finish the adapter</a:t>
            </a:r>
          </a:p>
        </p:txBody>
      </p:sp>
      <p:pic>
        <p:nvPicPr>
          <p:cNvPr id="5" name="Picture 4">
            <a:extLst>
              <a:ext uri="{FF2B5EF4-FFF2-40B4-BE49-F238E27FC236}">
                <a16:creationId xmlns:a16="http://schemas.microsoft.com/office/drawing/2014/main" id="{D3ACDDF5-4CCD-4A09-BDA9-FA0665D7107F}"/>
              </a:ext>
            </a:extLst>
          </p:cNvPr>
          <p:cNvPicPr>
            <a:picLocks noChangeAspect="1"/>
          </p:cNvPicPr>
          <p:nvPr/>
        </p:nvPicPr>
        <p:blipFill>
          <a:blip r:embed="rId2"/>
          <a:stretch>
            <a:fillRect/>
          </a:stretch>
        </p:blipFill>
        <p:spPr>
          <a:xfrm>
            <a:off x="211769" y="1759225"/>
            <a:ext cx="5774598" cy="5068957"/>
          </a:xfrm>
          <a:prstGeom prst="rect">
            <a:avLst/>
          </a:prstGeom>
        </p:spPr>
      </p:pic>
      <p:sp>
        <p:nvSpPr>
          <p:cNvPr id="6" name="Rectangle 1">
            <a:extLst>
              <a:ext uri="{FF2B5EF4-FFF2-40B4-BE49-F238E27FC236}">
                <a16:creationId xmlns:a16="http://schemas.microsoft.com/office/drawing/2014/main" id="{4B4B4615-4E68-4336-B282-9B7E0F98EB25}"/>
              </a:ext>
            </a:extLst>
          </p:cNvPr>
          <p:cNvSpPr txBox="1">
            <a:spLocks noChangeArrowheads="1"/>
          </p:cNvSpPr>
          <p:nvPr/>
        </p:nvSpPr>
        <p:spPr bwMode="auto">
          <a:xfrm>
            <a:off x="1141413" y="1160348"/>
            <a:ext cx="93697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Arial" panose="020B0604020202020204" pitchFamily="34" charset="0"/>
                <a:ea typeface="+mn-ea"/>
                <a:cs typeface="+mn-cs"/>
              </a:defRPr>
            </a:lvl1pPr>
            <a:lvl2pPr marL="6858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Arial" panose="020B0604020202020204" pitchFamily="34" charset="0"/>
                <a:ea typeface="+mn-ea"/>
                <a:cs typeface="+mn-cs"/>
              </a:defRPr>
            </a:lvl2pPr>
            <a:lvl3pPr marL="11430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Arial" panose="020B0604020202020204" pitchFamily="34" charset="0"/>
                <a:ea typeface="+mn-ea"/>
                <a:cs typeface="+mn-cs"/>
              </a:defRPr>
            </a:lvl3pPr>
            <a:lvl4pPr marL="16002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Arial" panose="020B0604020202020204" pitchFamily="34" charset="0"/>
                <a:ea typeface="+mn-ea"/>
                <a:cs typeface="+mn-cs"/>
              </a:defRPr>
            </a:lvl4pPr>
            <a:lvl5pPr marL="20574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Arial" panose="020B0604020202020204" pitchFamily="34" charset="0"/>
                <a:ea typeface="+mn-ea"/>
                <a:cs typeface="+mn-cs"/>
              </a:defRPr>
            </a:lvl5pPr>
            <a:lvl6pPr marL="25146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4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4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4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120000"/>
              </a:lnSpc>
              <a:spcBef>
                <a:spcPct val="0"/>
              </a:spcBef>
              <a:spcAft>
                <a:spcPct val="0"/>
              </a:spcAft>
              <a:buSzPct val="125000"/>
              <a:buFont typeface="Arial" panose="020B0604020202020204" pitchFamily="34" charset="0"/>
              <a:buChar char="•"/>
              <a:defRPr sz="1400" kern="1200">
                <a:solidFill>
                  <a:schemeClr val="tx1"/>
                </a:solidFill>
                <a:latin typeface="Arial" panose="020B0604020202020204" pitchFamily="34" charset="0"/>
                <a:ea typeface="+mn-ea"/>
                <a:cs typeface="+mn-cs"/>
              </a:defRPr>
            </a:lvl9pPr>
          </a:lstStyle>
          <a:p>
            <a:pPr marL="0" indent="0">
              <a:lnSpc>
                <a:spcPct val="100000"/>
              </a:lnSpc>
              <a:buSzTx/>
              <a:buFontTx/>
              <a:buNone/>
            </a:pPr>
            <a:r>
              <a:rPr lang="en-US" altLang="en-US" sz="1800" dirty="0">
                <a:effectLst/>
                <a:latin typeface="Helvetica Neue"/>
              </a:rPr>
              <a:t> With a </a:t>
            </a:r>
            <a:r>
              <a:rPr lang="en-US" altLang="en-US" sz="1800" dirty="0" err="1">
                <a:effectLst/>
                <a:latin typeface="Consolas" panose="020B0609020204030204" pitchFamily="49" charset="0"/>
              </a:rPr>
              <a:t>RecyclerView</a:t>
            </a:r>
            <a:r>
              <a:rPr lang="en-US" altLang="en-US" sz="1800" dirty="0">
                <a:effectLst/>
                <a:latin typeface="Helvetica Neue"/>
              </a:rPr>
              <a:t> the adapter requires the existence of a "</a:t>
            </a:r>
            <a:r>
              <a:rPr lang="en-US" altLang="en-US" sz="1800" dirty="0" err="1">
                <a:effectLst/>
                <a:latin typeface="Helvetica Neue"/>
              </a:rPr>
              <a:t>ViewHolder</a:t>
            </a:r>
            <a:r>
              <a:rPr lang="en-US" altLang="en-US" sz="1800" dirty="0">
                <a:effectLst/>
                <a:latin typeface="Helvetica Neue"/>
              </a:rPr>
              <a:t>" object which</a:t>
            </a:r>
          </a:p>
          <a:p>
            <a:pPr marL="0" indent="0">
              <a:lnSpc>
                <a:spcPct val="100000"/>
              </a:lnSpc>
              <a:buSzTx/>
              <a:buFontTx/>
              <a:buNone/>
            </a:pPr>
            <a:r>
              <a:rPr lang="en-US" altLang="en-US" sz="1800" dirty="0">
                <a:effectLst/>
                <a:latin typeface="Helvetica Neue"/>
              </a:rPr>
              <a:t> describes and provides access to all the views within each item row.</a:t>
            </a:r>
            <a:r>
              <a:rPr lang="en-US" altLang="en-US" sz="1800" dirty="0">
                <a:effectLst/>
              </a:rPr>
              <a:t> </a:t>
            </a:r>
          </a:p>
        </p:txBody>
      </p:sp>
    </p:spTree>
    <p:extLst>
      <p:ext uri="{BB962C8B-B14F-4D97-AF65-F5344CB8AC3E}">
        <p14:creationId xmlns:p14="http://schemas.microsoft.com/office/powerpoint/2010/main" val="260445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E8B5-DD04-49D3-9E24-A9D8231B2CAB}"/>
              </a:ext>
            </a:extLst>
          </p:cNvPr>
          <p:cNvSpPr>
            <a:spLocks noGrp="1"/>
          </p:cNvSpPr>
          <p:nvPr>
            <p:ph type="title"/>
          </p:nvPr>
        </p:nvSpPr>
        <p:spPr>
          <a:xfrm>
            <a:off x="1143000" y="357050"/>
            <a:ext cx="3931920" cy="1737360"/>
          </a:xfrm>
        </p:spPr>
        <p:txBody>
          <a:bodyPr>
            <a:normAutofit/>
          </a:bodyPr>
          <a:lstStyle/>
          <a:p>
            <a:r>
              <a:rPr lang="en-US" sz="3300" dirty="0"/>
              <a:t>Part 1: Developing the User Interface and Navigation</a:t>
            </a:r>
          </a:p>
        </p:txBody>
      </p:sp>
      <p:pic>
        <p:nvPicPr>
          <p:cNvPr id="6" name="Content Placeholder 5">
            <a:extLst>
              <a:ext uri="{FF2B5EF4-FFF2-40B4-BE49-F238E27FC236}">
                <a16:creationId xmlns:a16="http://schemas.microsoft.com/office/drawing/2014/main" id="{E0D9180E-BFE9-473A-82F9-F53B408D911E}"/>
              </a:ext>
            </a:extLst>
          </p:cNvPr>
          <p:cNvPicPr>
            <a:picLocks noGrp="1" noChangeAspect="1"/>
          </p:cNvPicPr>
          <p:nvPr>
            <p:ph idx="1"/>
          </p:nvPr>
        </p:nvPicPr>
        <p:blipFill>
          <a:blip r:embed="rId4"/>
          <a:stretch>
            <a:fillRect/>
          </a:stretch>
        </p:blipFill>
        <p:spPr>
          <a:xfrm>
            <a:off x="10330468" y="1787378"/>
            <a:ext cx="1360789" cy="2932881"/>
          </a:xfrm>
        </p:spPr>
      </p:pic>
      <p:sp>
        <p:nvSpPr>
          <p:cNvPr id="10" name="Text Placeholder 9">
            <a:extLst>
              <a:ext uri="{FF2B5EF4-FFF2-40B4-BE49-F238E27FC236}">
                <a16:creationId xmlns:a16="http://schemas.microsoft.com/office/drawing/2014/main" id="{AFB64ABA-6A53-4FBC-987C-A1A0FF281A9F}"/>
              </a:ext>
            </a:extLst>
          </p:cNvPr>
          <p:cNvSpPr>
            <a:spLocks noGrp="1"/>
          </p:cNvSpPr>
          <p:nvPr>
            <p:ph type="body" sz="half" idx="2"/>
          </p:nvPr>
        </p:nvSpPr>
        <p:spPr>
          <a:xfrm>
            <a:off x="1146705" y="2158737"/>
            <a:ext cx="3856037" cy="4185501"/>
          </a:xfrm>
        </p:spPr>
        <p:txBody>
          <a:bodyPr>
            <a:normAutofit/>
          </a:bodyPr>
          <a:lstStyle/>
          <a:p>
            <a:r>
              <a:rPr lang="en-US" dirty="0"/>
              <a:t>In this series, we will develop a sample application based on techniques used in the </a:t>
            </a:r>
            <a:r>
              <a:rPr lang="en-US" dirty="0" err="1"/>
              <a:t>zyBooks</a:t>
            </a:r>
            <a:r>
              <a:rPr lang="en-US" dirty="0"/>
              <a:t> learning resource.</a:t>
            </a:r>
          </a:p>
          <a:p>
            <a:r>
              <a:rPr lang="en-US" dirty="0"/>
              <a:t>It has a two table database and four screens. It is reminiscent of the Software 1 project</a:t>
            </a:r>
          </a:p>
          <a:p>
            <a:r>
              <a:rPr lang="en-US" dirty="0"/>
              <a:t>The application is an inventory control system for a bicycle shop. You enter the application through the main screen, which has a picture and a button to enter.  The second screen has a list of products, the third screen has details on the products and a list of parts associated with the products, and the fourth screen has details of the parts.</a:t>
            </a:r>
          </a:p>
          <a:p>
            <a:endParaRPr lang="en-US" dirty="0"/>
          </a:p>
        </p:txBody>
      </p:sp>
      <p:sp>
        <p:nvSpPr>
          <p:cNvPr id="13" name="Arrow: Right 12">
            <a:extLst>
              <a:ext uri="{FF2B5EF4-FFF2-40B4-BE49-F238E27FC236}">
                <a16:creationId xmlns:a16="http://schemas.microsoft.com/office/drawing/2014/main" id="{9853A807-6963-43B6-B518-9D56CE6180BC}"/>
              </a:ext>
            </a:extLst>
          </p:cNvPr>
          <p:cNvSpPr/>
          <p:nvPr/>
        </p:nvSpPr>
        <p:spPr>
          <a:xfrm>
            <a:off x="7231039" y="4024606"/>
            <a:ext cx="542203" cy="207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39215B6C-5B7B-4B40-9834-25DA604E59D5}"/>
              </a:ext>
            </a:extLst>
          </p:cNvPr>
          <p:cNvSpPr/>
          <p:nvPr/>
        </p:nvSpPr>
        <p:spPr>
          <a:xfrm>
            <a:off x="9054778" y="4044096"/>
            <a:ext cx="522933"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BD892F09-0362-4DC3-B9E8-D74D88F4E2E0}"/>
              </a:ext>
            </a:extLst>
          </p:cNvPr>
          <p:cNvSpPr/>
          <p:nvPr/>
        </p:nvSpPr>
        <p:spPr>
          <a:xfrm rot="10800000">
            <a:off x="7230706" y="2137527"/>
            <a:ext cx="508783" cy="207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60219C99-EE22-497A-AD0D-B06056C15313}"/>
              </a:ext>
            </a:extLst>
          </p:cNvPr>
          <p:cNvSpPr/>
          <p:nvPr/>
        </p:nvSpPr>
        <p:spPr>
          <a:xfrm rot="10800000">
            <a:off x="9047370" y="2089365"/>
            <a:ext cx="522933"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4FF97DC-8955-4E97-9F77-4B8C5AE2EF5F}"/>
              </a:ext>
            </a:extLst>
          </p:cNvPr>
          <p:cNvPicPr>
            <a:picLocks noChangeAspect="1"/>
          </p:cNvPicPr>
          <p:nvPr/>
        </p:nvPicPr>
        <p:blipFill>
          <a:blip r:embed="rId5"/>
          <a:stretch>
            <a:fillRect/>
          </a:stretch>
        </p:blipFill>
        <p:spPr>
          <a:xfrm>
            <a:off x="8664155" y="1784854"/>
            <a:ext cx="1353951" cy="2897119"/>
          </a:xfrm>
          <a:prstGeom prst="rect">
            <a:avLst/>
          </a:prstGeom>
        </p:spPr>
      </p:pic>
      <p:pic>
        <p:nvPicPr>
          <p:cNvPr id="11" name="Picture 10">
            <a:extLst>
              <a:ext uri="{FF2B5EF4-FFF2-40B4-BE49-F238E27FC236}">
                <a16:creationId xmlns:a16="http://schemas.microsoft.com/office/drawing/2014/main" id="{B06E65E4-5876-4F1A-95BE-382F060BFB79}"/>
              </a:ext>
            </a:extLst>
          </p:cNvPr>
          <p:cNvPicPr>
            <a:picLocks noChangeAspect="1"/>
          </p:cNvPicPr>
          <p:nvPr/>
        </p:nvPicPr>
        <p:blipFill>
          <a:blip r:embed="rId6"/>
          <a:stretch>
            <a:fillRect/>
          </a:stretch>
        </p:blipFill>
        <p:spPr>
          <a:xfrm>
            <a:off x="6992180" y="1784854"/>
            <a:ext cx="1359613" cy="2897119"/>
          </a:xfrm>
          <a:prstGeom prst="rect">
            <a:avLst/>
          </a:prstGeom>
        </p:spPr>
      </p:pic>
      <p:pic>
        <p:nvPicPr>
          <p:cNvPr id="19" name="Picture 18">
            <a:extLst>
              <a:ext uri="{FF2B5EF4-FFF2-40B4-BE49-F238E27FC236}">
                <a16:creationId xmlns:a16="http://schemas.microsoft.com/office/drawing/2014/main" id="{542D8F28-4EE5-4058-8851-8E84A9844713}"/>
              </a:ext>
            </a:extLst>
          </p:cNvPr>
          <p:cNvPicPr>
            <a:picLocks noChangeAspect="1"/>
          </p:cNvPicPr>
          <p:nvPr/>
        </p:nvPicPr>
        <p:blipFill>
          <a:blip r:embed="rId7"/>
          <a:stretch>
            <a:fillRect/>
          </a:stretch>
        </p:blipFill>
        <p:spPr>
          <a:xfrm>
            <a:off x="5342982" y="1784854"/>
            <a:ext cx="1346309" cy="2986044"/>
          </a:xfrm>
          <a:prstGeom prst="rect">
            <a:avLst/>
          </a:prstGeom>
        </p:spPr>
      </p:pic>
      <p:pic>
        <p:nvPicPr>
          <p:cNvPr id="12" name="Picture 11">
            <a:extLst>
              <a:ext uri="{FF2B5EF4-FFF2-40B4-BE49-F238E27FC236}">
                <a16:creationId xmlns:a16="http://schemas.microsoft.com/office/drawing/2014/main" id="{3DE5451F-CE76-4D32-859C-ECDA2BDC4544}"/>
              </a:ext>
            </a:extLst>
          </p:cNvPr>
          <p:cNvPicPr>
            <a:picLocks noChangeAspect="1"/>
          </p:cNvPicPr>
          <p:nvPr/>
        </p:nvPicPr>
        <p:blipFill>
          <a:blip r:embed="rId8"/>
          <a:stretch>
            <a:fillRect/>
          </a:stretch>
        </p:blipFill>
        <p:spPr>
          <a:xfrm>
            <a:off x="5356436" y="1806499"/>
            <a:ext cx="1399577" cy="2913760"/>
          </a:xfrm>
          <a:prstGeom prst="rect">
            <a:avLst/>
          </a:prstGeom>
        </p:spPr>
      </p:pic>
      <p:pic>
        <p:nvPicPr>
          <p:cNvPr id="14" name="Picture 13">
            <a:extLst>
              <a:ext uri="{FF2B5EF4-FFF2-40B4-BE49-F238E27FC236}">
                <a16:creationId xmlns:a16="http://schemas.microsoft.com/office/drawing/2014/main" id="{ACCF6BED-A87C-4A6E-9F7C-E3C1B61AF5DD}"/>
              </a:ext>
            </a:extLst>
          </p:cNvPr>
          <p:cNvPicPr>
            <a:picLocks noChangeAspect="1"/>
          </p:cNvPicPr>
          <p:nvPr/>
        </p:nvPicPr>
        <p:blipFill>
          <a:blip r:embed="rId9"/>
          <a:stretch>
            <a:fillRect/>
          </a:stretch>
        </p:blipFill>
        <p:spPr>
          <a:xfrm>
            <a:off x="5343908" y="1786367"/>
            <a:ext cx="1446403" cy="2984531"/>
          </a:xfrm>
          <a:prstGeom prst="rect">
            <a:avLst/>
          </a:prstGeom>
        </p:spPr>
      </p:pic>
    </p:spTree>
    <p:extLst>
      <p:ext uri="{BB962C8B-B14F-4D97-AF65-F5344CB8AC3E}">
        <p14:creationId xmlns:p14="http://schemas.microsoft.com/office/powerpoint/2010/main" val="915795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CAF2-323D-440D-B40D-1BC6975FD50F}"/>
              </a:ext>
            </a:extLst>
          </p:cNvPr>
          <p:cNvSpPr>
            <a:spLocks noGrp="1"/>
          </p:cNvSpPr>
          <p:nvPr>
            <p:ph type="title"/>
          </p:nvPr>
        </p:nvSpPr>
        <p:spPr/>
        <p:txBody>
          <a:bodyPr>
            <a:normAutofit fontScale="90000"/>
          </a:bodyPr>
          <a:lstStyle/>
          <a:p>
            <a:r>
              <a:rPr lang="en-US" dirty="0"/>
              <a:t>We want to click on an item and have the data populate on a detail screen</a:t>
            </a:r>
          </a:p>
        </p:txBody>
      </p:sp>
      <p:sp>
        <p:nvSpPr>
          <p:cNvPr id="3" name="Content Placeholder 2">
            <a:extLst>
              <a:ext uri="{FF2B5EF4-FFF2-40B4-BE49-F238E27FC236}">
                <a16:creationId xmlns:a16="http://schemas.microsoft.com/office/drawing/2014/main" id="{4423612F-06D5-4B16-8C84-4DDF0E19BD46}"/>
              </a:ext>
            </a:extLst>
          </p:cNvPr>
          <p:cNvSpPr>
            <a:spLocks noGrp="1"/>
          </p:cNvSpPr>
          <p:nvPr>
            <p:ph idx="1"/>
          </p:nvPr>
        </p:nvSpPr>
        <p:spPr/>
        <p:txBody>
          <a:bodyPr/>
          <a:lstStyle/>
          <a:p>
            <a:r>
              <a:rPr lang="en-US" dirty="0"/>
              <a:t>I do this by putting an </a:t>
            </a:r>
            <a:r>
              <a:rPr lang="en-US" dirty="0" err="1"/>
              <a:t>onClickListener</a:t>
            </a:r>
            <a:r>
              <a:rPr lang="en-US" dirty="0"/>
              <a:t> on the </a:t>
            </a:r>
            <a:r>
              <a:rPr lang="en-US" dirty="0" err="1"/>
              <a:t>itemview</a:t>
            </a:r>
            <a:r>
              <a:rPr lang="en-US" dirty="0"/>
              <a:t> in the constructor for the view holder. </a:t>
            </a:r>
          </a:p>
          <a:p>
            <a:r>
              <a:rPr lang="en-US" dirty="0"/>
              <a:t>In LinkedIn Learning’s Building an Android App with Architectural Components David </a:t>
            </a:r>
            <a:r>
              <a:rPr lang="en-US" dirty="0" err="1"/>
              <a:t>Gassner</a:t>
            </a:r>
            <a:r>
              <a:rPr lang="en-US" dirty="0"/>
              <a:t> does it by putting an </a:t>
            </a:r>
            <a:r>
              <a:rPr lang="en-US" dirty="0" err="1"/>
              <a:t>onClickListener</a:t>
            </a:r>
            <a:r>
              <a:rPr lang="en-US" dirty="0"/>
              <a:t> on a widget in the </a:t>
            </a:r>
            <a:r>
              <a:rPr lang="en-US" dirty="0" err="1"/>
              <a:t>itemview</a:t>
            </a:r>
            <a:r>
              <a:rPr lang="en-US" dirty="0"/>
              <a:t> in the </a:t>
            </a:r>
            <a:r>
              <a:rPr lang="en-US" dirty="0" err="1"/>
              <a:t>onBindViewHolder</a:t>
            </a:r>
            <a:r>
              <a:rPr lang="en-US" dirty="0"/>
              <a:t> </a:t>
            </a:r>
          </a:p>
        </p:txBody>
      </p:sp>
    </p:spTree>
    <p:extLst>
      <p:ext uri="{BB962C8B-B14F-4D97-AF65-F5344CB8AC3E}">
        <p14:creationId xmlns:p14="http://schemas.microsoft.com/office/powerpoint/2010/main" val="1846396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533D-78AA-4FA5-9BDE-B3600DD01CC0}"/>
              </a:ext>
            </a:extLst>
          </p:cNvPr>
          <p:cNvSpPr>
            <a:spLocks noGrp="1"/>
          </p:cNvSpPr>
          <p:nvPr>
            <p:ph type="title"/>
          </p:nvPr>
        </p:nvSpPr>
        <p:spPr>
          <a:xfrm>
            <a:off x="1154954" y="973668"/>
            <a:ext cx="9787366" cy="706964"/>
          </a:xfrm>
        </p:spPr>
        <p:txBody>
          <a:bodyPr/>
          <a:lstStyle/>
          <a:p>
            <a:r>
              <a:rPr lang="en-US" dirty="0"/>
              <a:t>Refreshing the lists (Reminder from Part 1)</a:t>
            </a:r>
          </a:p>
        </p:txBody>
      </p:sp>
      <p:sp>
        <p:nvSpPr>
          <p:cNvPr id="3" name="Content Placeholder 2">
            <a:extLst>
              <a:ext uri="{FF2B5EF4-FFF2-40B4-BE49-F238E27FC236}">
                <a16:creationId xmlns:a16="http://schemas.microsoft.com/office/drawing/2014/main" id="{BF51C4E4-514C-45C3-BFA8-664465BD9153}"/>
              </a:ext>
            </a:extLst>
          </p:cNvPr>
          <p:cNvSpPr>
            <a:spLocks noGrp="1"/>
          </p:cNvSpPr>
          <p:nvPr>
            <p:ph idx="1"/>
          </p:nvPr>
        </p:nvSpPr>
        <p:spPr/>
        <p:txBody>
          <a:bodyPr/>
          <a:lstStyle/>
          <a:p>
            <a:r>
              <a:rPr lang="en-US" dirty="0"/>
              <a:t>If you go to the </a:t>
            </a:r>
            <a:r>
              <a:rPr lang="en-US" dirty="0" err="1"/>
              <a:t>PartList</a:t>
            </a:r>
            <a:r>
              <a:rPr lang="en-US" dirty="0"/>
              <a:t> screen using an Intent it automatically refreshes the list, but it doesn’t keep the product information. </a:t>
            </a:r>
          </a:p>
          <a:p>
            <a:r>
              <a:rPr lang="en-US" dirty="0"/>
              <a:t>Since we need the product information, we finish the </a:t>
            </a:r>
            <a:r>
              <a:rPr lang="en-US" dirty="0" err="1"/>
              <a:t>PartDetails</a:t>
            </a:r>
            <a:r>
              <a:rPr lang="en-US" dirty="0"/>
              <a:t> screen, and it goes back to the </a:t>
            </a:r>
            <a:r>
              <a:rPr lang="en-US" dirty="0" err="1"/>
              <a:t>PartList</a:t>
            </a:r>
            <a:r>
              <a:rPr lang="en-US" dirty="0"/>
              <a:t> screen where we left it, with a list of parts that hasn’t been refreshed. </a:t>
            </a:r>
          </a:p>
          <a:p>
            <a:r>
              <a:rPr lang="en-US" dirty="0"/>
              <a:t>To refresh the </a:t>
            </a:r>
            <a:r>
              <a:rPr lang="en-US" dirty="0" err="1"/>
              <a:t>recyclerview</a:t>
            </a:r>
            <a:r>
              <a:rPr lang="en-US" dirty="0"/>
              <a:t>, I’ve added a </a:t>
            </a:r>
            <a:r>
              <a:rPr lang="en-US" dirty="0" err="1"/>
              <a:t>onResume</a:t>
            </a:r>
            <a:r>
              <a:rPr lang="en-US" dirty="0"/>
              <a:t>() method</a:t>
            </a:r>
          </a:p>
          <a:p>
            <a:pPr marL="0" indent="0">
              <a:buNone/>
            </a:pPr>
            <a:endParaRPr lang="en-US" dirty="0"/>
          </a:p>
        </p:txBody>
      </p:sp>
    </p:spTree>
    <p:extLst>
      <p:ext uri="{BB962C8B-B14F-4D97-AF65-F5344CB8AC3E}">
        <p14:creationId xmlns:p14="http://schemas.microsoft.com/office/powerpoint/2010/main" val="1946417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FF45D-325B-4300-8483-6A2D1EC5EA02}"/>
              </a:ext>
            </a:extLst>
          </p:cNvPr>
          <p:cNvSpPr>
            <a:spLocks noGrp="1"/>
          </p:cNvSpPr>
          <p:nvPr>
            <p:ph idx="4294967295"/>
          </p:nvPr>
        </p:nvSpPr>
        <p:spPr>
          <a:xfrm>
            <a:off x="0" y="903830"/>
            <a:ext cx="9906000" cy="3170330"/>
          </a:xfrm>
        </p:spPr>
        <p:txBody>
          <a:bodyPr>
            <a:normAutofit fontScale="92500" lnSpcReduction="20000"/>
          </a:bodyPr>
          <a:lstStyle/>
          <a:p>
            <a:r>
              <a:rPr lang="en-US" dirty="0"/>
              <a:t>Display your sample data on the </a:t>
            </a:r>
            <a:r>
              <a:rPr lang="en-US" dirty="0" err="1"/>
              <a:t>recyclerview</a:t>
            </a:r>
            <a:r>
              <a:rPr lang="en-US" dirty="0"/>
              <a:t> using an adapter</a:t>
            </a:r>
          </a:p>
          <a:p>
            <a:r>
              <a:rPr lang="en-US" dirty="0"/>
              <a:t>Save new Products and Parts to the database on the detail page</a:t>
            </a:r>
            <a:endParaRPr lang="en-US" u="sng" dirty="0"/>
          </a:p>
          <a:p>
            <a:r>
              <a:rPr lang="en-US" u="sng" dirty="0"/>
              <a:t>To update Products and Parts add </a:t>
            </a:r>
            <a:r>
              <a:rPr lang="en-US" dirty="0"/>
              <a:t>to the constructor of the View Holder inner class of the Adapter class add an </a:t>
            </a:r>
            <a:r>
              <a:rPr lang="en-US" dirty="0" err="1"/>
              <a:t>itemView.setOnClickListener</a:t>
            </a:r>
            <a:r>
              <a:rPr lang="en-US" dirty="0"/>
              <a:t> to add an extra to the intent that starts the detail page, and save the updated item on the detail page </a:t>
            </a:r>
          </a:p>
          <a:p>
            <a:r>
              <a:rPr lang="en-US" dirty="0"/>
              <a:t>Include correct productid information in parts using intents</a:t>
            </a:r>
          </a:p>
          <a:p>
            <a:r>
              <a:rPr lang="en-US" dirty="0"/>
              <a:t>Find the correct id by using 1 if there aren’t any objects, and incrementing the id of the last object on the list if there are</a:t>
            </a:r>
          </a:p>
          <a:p>
            <a:r>
              <a:rPr lang="en-US" dirty="0"/>
              <a:t>Add the </a:t>
            </a:r>
            <a:r>
              <a:rPr lang="en-US" dirty="0" err="1"/>
              <a:t>onResume</a:t>
            </a:r>
            <a:r>
              <a:rPr lang="en-US" dirty="0"/>
              <a:t>() so screen updates (see life cycle from Part 1)</a:t>
            </a:r>
          </a:p>
          <a:p>
            <a:r>
              <a:rPr lang="en-US" dirty="0"/>
              <a:t>Show only the parts associated with a product by filtering the list</a:t>
            </a:r>
          </a:p>
          <a:p>
            <a:pPr marL="45720" indent="0">
              <a:buNone/>
            </a:pPr>
            <a:endParaRPr lang="en-US" dirty="0"/>
          </a:p>
        </p:txBody>
      </p:sp>
      <p:pic>
        <p:nvPicPr>
          <p:cNvPr id="5" name="Picture 4">
            <a:extLst>
              <a:ext uri="{FF2B5EF4-FFF2-40B4-BE49-F238E27FC236}">
                <a16:creationId xmlns:a16="http://schemas.microsoft.com/office/drawing/2014/main" id="{BFABA0A7-C569-4DEA-B7A5-FE3572A449FF}"/>
              </a:ext>
            </a:extLst>
          </p:cNvPr>
          <p:cNvPicPr>
            <a:picLocks noChangeAspect="1"/>
          </p:cNvPicPr>
          <p:nvPr/>
        </p:nvPicPr>
        <p:blipFill>
          <a:blip r:embed="rId2"/>
          <a:stretch>
            <a:fillRect/>
          </a:stretch>
        </p:blipFill>
        <p:spPr>
          <a:xfrm>
            <a:off x="2328436" y="4577825"/>
            <a:ext cx="1012770" cy="2180137"/>
          </a:xfrm>
          <a:prstGeom prst="rect">
            <a:avLst/>
          </a:prstGeom>
        </p:spPr>
      </p:pic>
      <p:pic>
        <p:nvPicPr>
          <p:cNvPr id="9" name="Picture 8">
            <a:extLst>
              <a:ext uri="{FF2B5EF4-FFF2-40B4-BE49-F238E27FC236}">
                <a16:creationId xmlns:a16="http://schemas.microsoft.com/office/drawing/2014/main" id="{4B9ABF8D-89EB-44A0-AE29-54AEE2180A1F}"/>
              </a:ext>
            </a:extLst>
          </p:cNvPr>
          <p:cNvPicPr>
            <a:picLocks noChangeAspect="1"/>
          </p:cNvPicPr>
          <p:nvPr/>
        </p:nvPicPr>
        <p:blipFill>
          <a:blip r:embed="rId3"/>
          <a:stretch>
            <a:fillRect/>
          </a:stretch>
        </p:blipFill>
        <p:spPr>
          <a:xfrm>
            <a:off x="3942568" y="4582651"/>
            <a:ext cx="987569" cy="2104353"/>
          </a:xfrm>
          <a:prstGeom prst="rect">
            <a:avLst/>
          </a:prstGeom>
        </p:spPr>
      </p:pic>
      <p:pic>
        <p:nvPicPr>
          <p:cNvPr id="11" name="Picture 10">
            <a:extLst>
              <a:ext uri="{FF2B5EF4-FFF2-40B4-BE49-F238E27FC236}">
                <a16:creationId xmlns:a16="http://schemas.microsoft.com/office/drawing/2014/main" id="{C8E1B091-45ED-4F86-AC36-57B2FC3D704B}"/>
              </a:ext>
            </a:extLst>
          </p:cNvPr>
          <p:cNvPicPr>
            <a:picLocks noChangeAspect="1"/>
          </p:cNvPicPr>
          <p:nvPr/>
        </p:nvPicPr>
        <p:blipFill>
          <a:blip r:embed="rId4"/>
          <a:stretch>
            <a:fillRect/>
          </a:stretch>
        </p:blipFill>
        <p:spPr>
          <a:xfrm>
            <a:off x="5531500" y="4577825"/>
            <a:ext cx="996842" cy="2132995"/>
          </a:xfrm>
          <a:prstGeom prst="rect">
            <a:avLst/>
          </a:prstGeom>
        </p:spPr>
      </p:pic>
      <p:pic>
        <p:nvPicPr>
          <p:cNvPr id="13" name="Picture 12">
            <a:extLst>
              <a:ext uri="{FF2B5EF4-FFF2-40B4-BE49-F238E27FC236}">
                <a16:creationId xmlns:a16="http://schemas.microsoft.com/office/drawing/2014/main" id="{C99B3CF9-0CF5-470E-B9BA-32175AF949B8}"/>
              </a:ext>
            </a:extLst>
          </p:cNvPr>
          <p:cNvPicPr>
            <a:picLocks noChangeAspect="1"/>
          </p:cNvPicPr>
          <p:nvPr/>
        </p:nvPicPr>
        <p:blipFill>
          <a:blip r:embed="rId5"/>
          <a:stretch>
            <a:fillRect/>
          </a:stretch>
        </p:blipFill>
        <p:spPr>
          <a:xfrm>
            <a:off x="7048889" y="4609943"/>
            <a:ext cx="968898" cy="2088246"/>
          </a:xfrm>
          <a:prstGeom prst="rect">
            <a:avLst/>
          </a:prstGeom>
        </p:spPr>
      </p:pic>
      <p:pic>
        <p:nvPicPr>
          <p:cNvPr id="4" name="Picture 3">
            <a:extLst>
              <a:ext uri="{FF2B5EF4-FFF2-40B4-BE49-F238E27FC236}">
                <a16:creationId xmlns:a16="http://schemas.microsoft.com/office/drawing/2014/main" id="{2E37DB6E-3AFC-4C55-A0AE-FD96F73412C8}"/>
              </a:ext>
            </a:extLst>
          </p:cNvPr>
          <p:cNvPicPr>
            <a:picLocks noChangeAspect="1"/>
          </p:cNvPicPr>
          <p:nvPr/>
        </p:nvPicPr>
        <p:blipFill>
          <a:blip r:embed="rId6"/>
          <a:stretch>
            <a:fillRect/>
          </a:stretch>
        </p:blipFill>
        <p:spPr>
          <a:xfrm>
            <a:off x="2326862" y="4615716"/>
            <a:ext cx="1032608" cy="2142246"/>
          </a:xfrm>
          <a:prstGeom prst="rect">
            <a:avLst/>
          </a:prstGeom>
        </p:spPr>
      </p:pic>
      <p:pic>
        <p:nvPicPr>
          <p:cNvPr id="8" name="Picture 7">
            <a:extLst>
              <a:ext uri="{FF2B5EF4-FFF2-40B4-BE49-F238E27FC236}">
                <a16:creationId xmlns:a16="http://schemas.microsoft.com/office/drawing/2014/main" id="{8CBC55CB-F86D-47D6-BE20-6EEFC2F3B360}"/>
              </a:ext>
            </a:extLst>
          </p:cNvPr>
          <p:cNvPicPr>
            <a:picLocks noChangeAspect="1"/>
          </p:cNvPicPr>
          <p:nvPr/>
        </p:nvPicPr>
        <p:blipFill>
          <a:blip r:embed="rId7"/>
          <a:stretch>
            <a:fillRect/>
          </a:stretch>
        </p:blipFill>
        <p:spPr>
          <a:xfrm>
            <a:off x="3951605" y="4563997"/>
            <a:ext cx="1059348" cy="2180137"/>
          </a:xfrm>
          <a:prstGeom prst="rect">
            <a:avLst/>
          </a:prstGeom>
        </p:spPr>
      </p:pic>
      <p:pic>
        <p:nvPicPr>
          <p:cNvPr id="12" name="Picture 11">
            <a:extLst>
              <a:ext uri="{FF2B5EF4-FFF2-40B4-BE49-F238E27FC236}">
                <a16:creationId xmlns:a16="http://schemas.microsoft.com/office/drawing/2014/main" id="{377F0091-F9D3-47F1-B6F7-74191830AF61}"/>
              </a:ext>
            </a:extLst>
          </p:cNvPr>
          <p:cNvPicPr>
            <a:picLocks noChangeAspect="1"/>
          </p:cNvPicPr>
          <p:nvPr/>
        </p:nvPicPr>
        <p:blipFill>
          <a:blip r:embed="rId8"/>
          <a:stretch>
            <a:fillRect/>
          </a:stretch>
        </p:blipFill>
        <p:spPr>
          <a:xfrm>
            <a:off x="5544913" y="4530036"/>
            <a:ext cx="1083690" cy="2248057"/>
          </a:xfrm>
          <a:prstGeom prst="rect">
            <a:avLst/>
          </a:prstGeom>
        </p:spPr>
      </p:pic>
      <p:pic>
        <p:nvPicPr>
          <p:cNvPr id="15" name="Picture 14">
            <a:extLst>
              <a:ext uri="{FF2B5EF4-FFF2-40B4-BE49-F238E27FC236}">
                <a16:creationId xmlns:a16="http://schemas.microsoft.com/office/drawing/2014/main" id="{B8869261-F153-4510-B698-D687D70D2F4A}"/>
              </a:ext>
            </a:extLst>
          </p:cNvPr>
          <p:cNvPicPr>
            <a:picLocks noChangeAspect="1"/>
          </p:cNvPicPr>
          <p:nvPr/>
        </p:nvPicPr>
        <p:blipFill>
          <a:blip r:embed="rId9"/>
          <a:stretch>
            <a:fillRect/>
          </a:stretch>
        </p:blipFill>
        <p:spPr>
          <a:xfrm>
            <a:off x="7048889" y="4545303"/>
            <a:ext cx="1090415" cy="2198037"/>
          </a:xfrm>
          <a:prstGeom prst="rect">
            <a:avLst/>
          </a:prstGeom>
        </p:spPr>
      </p:pic>
      <p:pic>
        <p:nvPicPr>
          <p:cNvPr id="14" name="Picture 13">
            <a:extLst>
              <a:ext uri="{FF2B5EF4-FFF2-40B4-BE49-F238E27FC236}">
                <a16:creationId xmlns:a16="http://schemas.microsoft.com/office/drawing/2014/main" id="{380BBBF4-FB37-4BF2-B580-70277E141CAF}"/>
              </a:ext>
            </a:extLst>
          </p:cNvPr>
          <p:cNvPicPr>
            <a:picLocks noChangeAspect="1"/>
          </p:cNvPicPr>
          <p:nvPr/>
        </p:nvPicPr>
        <p:blipFill>
          <a:blip r:embed="rId10"/>
          <a:stretch>
            <a:fillRect/>
          </a:stretch>
        </p:blipFill>
        <p:spPr>
          <a:xfrm>
            <a:off x="2315576" y="4609943"/>
            <a:ext cx="1025630" cy="2116300"/>
          </a:xfrm>
          <a:prstGeom prst="rect">
            <a:avLst/>
          </a:prstGeom>
        </p:spPr>
      </p:pic>
      <p:pic>
        <p:nvPicPr>
          <p:cNvPr id="6" name="Picture 5">
            <a:extLst>
              <a:ext uri="{FF2B5EF4-FFF2-40B4-BE49-F238E27FC236}">
                <a16:creationId xmlns:a16="http://schemas.microsoft.com/office/drawing/2014/main" id="{7C41F8C0-4F17-4F22-9C28-5E5C10DD3231}"/>
              </a:ext>
            </a:extLst>
          </p:cNvPr>
          <p:cNvPicPr>
            <a:picLocks noChangeAspect="1"/>
          </p:cNvPicPr>
          <p:nvPr/>
        </p:nvPicPr>
        <p:blipFill>
          <a:blip r:embed="rId11"/>
          <a:stretch>
            <a:fillRect/>
          </a:stretch>
        </p:blipFill>
        <p:spPr>
          <a:xfrm>
            <a:off x="5563177" y="4518755"/>
            <a:ext cx="1090415" cy="2232144"/>
          </a:xfrm>
          <a:prstGeom prst="rect">
            <a:avLst/>
          </a:prstGeom>
        </p:spPr>
      </p:pic>
    </p:spTree>
    <p:extLst>
      <p:ext uri="{BB962C8B-B14F-4D97-AF65-F5344CB8AC3E}">
        <p14:creationId xmlns:p14="http://schemas.microsoft.com/office/powerpoint/2010/main" val="3701569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D46D-F3A2-4753-8168-B4407911FEF2}"/>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D243D8E8-C087-417F-A40E-4DD0639D45E3}"/>
              </a:ext>
            </a:extLst>
          </p:cNvPr>
          <p:cNvSpPr>
            <a:spLocks noGrp="1"/>
          </p:cNvSpPr>
          <p:nvPr>
            <p:ph idx="1"/>
          </p:nvPr>
        </p:nvSpPr>
        <p:spPr/>
        <p:txBody>
          <a:bodyPr/>
          <a:lstStyle/>
          <a:p>
            <a:r>
              <a:rPr lang="en-US" dirty="0"/>
              <a:t>You can use the same techniques on your application.</a:t>
            </a:r>
          </a:p>
          <a:p>
            <a:r>
              <a:rPr lang="en-US" dirty="0"/>
              <a:t>See you next time!</a:t>
            </a:r>
          </a:p>
        </p:txBody>
      </p:sp>
    </p:spTree>
    <p:extLst>
      <p:ext uri="{BB962C8B-B14F-4D97-AF65-F5344CB8AC3E}">
        <p14:creationId xmlns:p14="http://schemas.microsoft.com/office/powerpoint/2010/main" val="35053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11F62330-287F-49CE-A314-608864437DAD}"/>
              </a:ext>
            </a:extLst>
          </p:cNvPr>
          <p:cNvSpPr>
            <a:spLocks noGrp="1"/>
          </p:cNvSpPr>
          <p:nvPr>
            <p:ph type="ctrTitle"/>
          </p:nvPr>
        </p:nvSpPr>
        <p:spPr>
          <a:xfrm>
            <a:off x="5189291" y="1241266"/>
            <a:ext cx="6353780" cy="3153753"/>
          </a:xfrm>
        </p:spPr>
        <p:txBody>
          <a:bodyPr>
            <a:normAutofit/>
          </a:bodyPr>
          <a:lstStyle/>
          <a:p>
            <a:pPr>
              <a:lnSpc>
                <a:spcPct val="90000"/>
              </a:lnSpc>
            </a:pPr>
            <a:r>
              <a:rPr lang="en-US" sz="2200" dirty="0">
                <a:solidFill>
                  <a:srgbClr val="EBEBEB"/>
                </a:solidFill>
              </a:rPr>
              <a:t>Mobile Applications in Java Cohort: My Bicycle Shop For Android</a:t>
            </a:r>
            <a:r>
              <a:rPr lang="en-US" sz="2400" dirty="0">
                <a:solidFill>
                  <a:srgbClr val="EBEBEB"/>
                </a:solidFill>
              </a:rPr>
              <a:t> Flamingo 2022.2.1 Patch 1</a:t>
            </a:r>
            <a:br>
              <a:rPr lang="en-US" sz="2200" dirty="0">
                <a:solidFill>
                  <a:srgbClr val="EBEBEB"/>
                </a:solidFill>
              </a:rPr>
            </a:br>
            <a:br>
              <a:rPr lang="en-US" sz="2200" dirty="0">
                <a:solidFill>
                  <a:srgbClr val="EBEBEB"/>
                </a:solidFill>
              </a:rPr>
            </a:br>
            <a:r>
              <a:rPr lang="en-US" sz="2200" dirty="0">
                <a:solidFill>
                  <a:srgbClr val="EBEBEB"/>
                </a:solidFill>
              </a:rPr>
              <a:t>Part 4: Finishing Touches: Sharing Features, Notifications, checking terms for courses before deleting, and spinners</a:t>
            </a:r>
            <a:br>
              <a:rPr lang="en-US" sz="2200" dirty="0">
                <a:solidFill>
                  <a:srgbClr val="EBEBEB"/>
                </a:solidFill>
              </a:rPr>
            </a:br>
            <a:br>
              <a:rPr lang="en-US" sz="2200" dirty="0">
                <a:solidFill>
                  <a:srgbClr val="EBEBEB"/>
                </a:solidFill>
              </a:rPr>
            </a:br>
            <a:endParaRPr lang="en-US" sz="2200" dirty="0">
              <a:solidFill>
                <a:srgbClr val="EBEBEB"/>
              </a:solidFill>
            </a:endParaRPr>
          </a:p>
        </p:txBody>
      </p:sp>
      <p:sp>
        <p:nvSpPr>
          <p:cNvPr id="3" name="Subtitle 2">
            <a:extLst>
              <a:ext uri="{FF2B5EF4-FFF2-40B4-BE49-F238E27FC236}">
                <a16:creationId xmlns:a16="http://schemas.microsoft.com/office/drawing/2014/main" id="{B70832C1-BC3D-4858-9D8E-BCC4AE5F63CD}"/>
              </a:ext>
            </a:extLst>
          </p:cNvPr>
          <p:cNvSpPr>
            <a:spLocks noGrp="1"/>
          </p:cNvSpPr>
          <p:nvPr>
            <p:ph type="subTitle" idx="1"/>
          </p:nvPr>
        </p:nvSpPr>
        <p:spPr>
          <a:xfrm>
            <a:off x="6744929" y="4591665"/>
            <a:ext cx="4798142" cy="1622322"/>
          </a:xfrm>
        </p:spPr>
        <p:txBody>
          <a:bodyPr>
            <a:normAutofit/>
          </a:bodyPr>
          <a:lstStyle/>
          <a:p>
            <a:r>
              <a:rPr lang="en-US" dirty="0"/>
              <a:t>Carolyn J. </a:t>
            </a:r>
            <a:r>
              <a:rPr lang="en-US" dirty="0" err="1"/>
              <a:t>Sher-Decusatis</a:t>
            </a:r>
            <a:endParaRPr lang="en-US" dirty="0"/>
          </a:p>
        </p:txBody>
      </p:sp>
      <p:sp>
        <p:nvSpPr>
          <p:cNvPr id="12" name="Rectangle 11">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Bike">
            <a:extLst>
              <a:ext uri="{FF2B5EF4-FFF2-40B4-BE49-F238E27FC236}">
                <a16:creationId xmlns:a16="http://schemas.microsoft.com/office/drawing/2014/main" id="{16298A4F-4ECB-2CE4-3CD8-9B9DD53D92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53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846752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1924-A5EE-4B1E-9E7A-7A7E8728C2FA}"/>
              </a:ext>
            </a:extLst>
          </p:cNvPr>
          <p:cNvSpPr>
            <a:spLocks noGrp="1"/>
          </p:cNvSpPr>
          <p:nvPr>
            <p:ph type="title"/>
          </p:nvPr>
        </p:nvSpPr>
        <p:spPr/>
        <p:txBody>
          <a:bodyPr/>
          <a:lstStyle/>
          <a:p>
            <a:r>
              <a:rPr lang="en-US" dirty="0"/>
              <a:t>Adding Sharing features and Notifications</a:t>
            </a:r>
          </a:p>
        </p:txBody>
      </p:sp>
      <p:sp>
        <p:nvSpPr>
          <p:cNvPr id="3" name="Content Placeholder 2">
            <a:extLst>
              <a:ext uri="{FF2B5EF4-FFF2-40B4-BE49-F238E27FC236}">
                <a16:creationId xmlns:a16="http://schemas.microsoft.com/office/drawing/2014/main" id="{DAF97991-8A89-4699-B2CB-466FA85D395A}"/>
              </a:ext>
            </a:extLst>
          </p:cNvPr>
          <p:cNvSpPr>
            <a:spLocks noGrp="1"/>
          </p:cNvSpPr>
          <p:nvPr>
            <p:ph idx="1"/>
          </p:nvPr>
        </p:nvSpPr>
        <p:spPr>
          <a:xfrm>
            <a:off x="1141412" y="2249487"/>
            <a:ext cx="4158557" cy="3541714"/>
          </a:xfrm>
        </p:spPr>
        <p:txBody>
          <a:bodyPr/>
          <a:lstStyle/>
          <a:p>
            <a:r>
              <a:rPr lang="en-US" dirty="0"/>
              <a:t>I’ve added a new menu to the parts detail for sharing features and notifications.  I’ve also added a pop-up </a:t>
            </a:r>
            <a:r>
              <a:rPr lang="en-US" dirty="0" err="1"/>
              <a:t>datepicker</a:t>
            </a:r>
            <a:r>
              <a:rPr lang="en-US" dirty="0"/>
              <a:t> to pick a date to sent the notifications.</a:t>
            </a:r>
          </a:p>
        </p:txBody>
      </p:sp>
      <p:pic>
        <p:nvPicPr>
          <p:cNvPr id="6" name="Picture 5">
            <a:extLst>
              <a:ext uri="{FF2B5EF4-FFF2-40B4-BE49-F238E27FC236}">
                <a16:creationId xmlns:a16="http://schemas.microsoft.com/office/drawing/2014/main" id="{2A3B6E83-68C5-48FD-A277-DCD49D6B848F}"/>
              </a:ext>
            </a:extLst>
          </p:cNvPr>
          <p:cNvPicPr>
            <a:picLocks noChangeAspect="1"/>
          </p:cNvPicPr>
          <p:nvPr/>
        </p:nvPicPr>
        <p:blipFill>
          <a:blip r:embed="rId3"/>
          <a:stretch>
            <a:fillRect/>
          </a:stretch>
        </p:blipFill>
        <p:spPr>
          <a:xfrm>
            <a:off x="5713478" y="1635373"/>
            <a:ext cx="2282141" cy="5142132"/>
          </a:xfrm>
          <a:prstGeom prst="rect">
            <a:avLst/>
          </a:prstGeom>
        </p:spPr>
      </p:pic>
      <p:pic>
        <p:nvPicPr>
          <p:cNvPr id="8" name="Picture 7">
            <a:extLst>
              <a:ext uri="{FF2B5EF4-FFF2-40B4-BE49-F238E27FC236}">
                <a16:creationId xmlns:a16="http://schemas.microsoft.com/office/drawing/2014/main" id="{FC3DA104-8F44-4B4C-A105-6DA653EBA96B}"/>
              </a:ext>
            </a:extLst>
          </p:cNvPr>
          <p:cNvPicPr>
            <a:picLocks noChangeAspect="1"/>
          </p:cNvPicPr>
          <p:nvPr/>
        </p:nvPicPr>
        <p:blipFill>
          <a:blip r:embed="rId4"/>
          <a:stretch>
            <a:fillRect/>
          </a:stretch>
        </p:blipFill>
        <p:spPr>
          <a:xfrm>
            <a:off x="8511029" y="1635371"/>
            <a:ext cx="2368185" cy="5142133"/>
          </a:xfrm>
          <a:prstGeom prst="rect">
            <a:avLst/>
          </a:prstGeom>
        </p:spPr>
      </p:pic>
      <p:pic>
        <p:nvPicPr>
          <p:cNvPr id="5" name="Picture 4">
            <a:extLst>
              <a:ext uri="{FF2B5EF4-FFF2-40B4-BE49-F238E27FC236}">
                <a16:creationId xmlns:a16="http://schemas.microsoft.com/office/drawing/2014/main" id="{48775698-5F0B-4954-BD24-9727796BE8E4}"/>
              </a:ext>
            </a:extLst>
          </p:cNvPr>
          <p:cNvPicPr>
            <a:picLocks noChangeAspect="1"/>
          </p:cNvPicPr>
          <p:nvPr/>
        </p:nvPicPr>
        <p:blipFill>
          <a:blip r:embed="rId5"/>
          <a:stretch>
            <a:fillRect/>
          </a:stretch>
        </p:blipFill>
        <p:spPr>
          <a:xfrm>
            <a:off x="5506037" y="1715866"/>
            <a:ext cx="2523501" cy="5142133"/>
          </a:xfrm>
          <a:prstGeom prst="rect">
            <a:avLst/>
          </a:prstGeom>
        </p:spPr>
      </p:pic>
    </p:spTree>
    <p:extLst>
      <p:ext uri="{BB962C8B-B14F-4D97-AF65-F5344CB8AC3E}">
        <p14:creationId xmlns:p14="http://schemas.microsoft.com/office/powerpoint/2010/main" val="1741676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4720-1102-4EA7-BEFC-28E26EF1D122}"/>
              </a:ext>
            </a:extLst>
          </p:cNvPr>
          <p:cNvSpPr>
            <a:spLocks noGrp="1"/>
          </p:cNvSpPr>
          <p:nvPr>
            <p:ph type="title"/>
          </p:nvPr>
        </p:nvSpPr>
        <p:spPr/>
        <p:txBody>
          <a:bodyPr/>
          <a:lstStyle/>
          <a:p>
            <a:r>
              <a:rPr lang="en-US" dirty="0"/>
              <a:t>Adding to the Menu</a:t>
            </a:r>
          </a:p>
        </p:txBody>
      </p:sp>
      <p:sp>
        <p:nvSpPr>
          <p:cNvPr id="3" name="Content Placeholder 2">
            <a:extLst>
              <a:ext uri="{FF2B5EF4-FFF2-40B4-BE49-F238E27FC236}">
                <a16:creationId xmlns:a16="http://schemas.microsoft.com/office/drawing/2014/main" id="{B17EF33D-4F49-4F40-A4E6-781E5D83DE51}"/>
              </a:ext>
            </a:extLst>
          </p:cNvPr>
          <p:cNvSpPr>
            <a:spLocks noGrp="1"/>
          </p:cNvSpPr>
          <p:nvPr>
            <p:ph idx="1"/>
          </p:nvPr>
        </p:nvSpPr>
        <p:spPr/>
        <p:txBody>
          <a:bodyPr/>
          <a:lstStyle/>
          <a:p>
            <a:r>
              <a:rPr lang="en-US" dirty="0"/>
              <a:t>Make a custom menu for the screen including relevant menu items and inflate the menu</a:t>
            </a:r>
          </a:p>
          <a:p>
            <a:r>
              <a:rPr lang="en-US" dirty="0"/>
              <a:t>Implement </a:t>
            </a:r>
            <a:r>
              <a:rPr lang="en-US" dirty="0" err="1"/>
              <a:t>onOptionsItemSelected</a:t>
            </a:r>
            <a:r>
              <a:rPr lang="en-US" dirty="0"/>
              <a:t>(</a:t>
            </a:r>
            <a:r>
              <a:rPr lang="en-US" dirty="0" err="1"/>
              <a:t>MenuItem</a:t>
            </a:r>
            <a:r>
              <a:rPr lang="en-US" dirty="0"/>
              <a:t> item) and </a:t>
            </a:r>
          </a:p>
          <a:p>
            <a:r>
              <a:rPr lang="en-US" dirty="0"/>
              <a:t>add sharing and notifications to the menu resources</a:t>
            </a:r>
          </a:p>
          <a:p>
            <a:r>
              <a:rPr lang="en-US" dirty="0"/>
              <a:t>Add the titles to the string resources</a:t>
            </a:r>
          </a:p>
        </p:txBody>
      </p:sp>
    </p:spTree>
    <p:extLst>
      <p:ext uri="{BB962C8B-B14F-4D97-AF65-F5344CB8AC3E}">
        <p14:creationId xmlns:p14="http://schemas.microsoft.com/office/powerpoint/2010/main" val="365343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D432-6529-4DAB-93CD-C078909A2F54}"/>
              </a:ext>
            </a:extLst>
          </p:cNvPr>
          <p:cNvSpPr>
            <a:spLocks noGrp="1"/>
          </p:cNvSpPr>
          <p:nvPr>
            <p:ph type="title"/>
          </p:nvPr>
        </p:nvSpPr>
        <p:spPr/>
        <p:txBody>
          <a:bodyPr/>
          <a:lstStyle/>
          <a:p>
            <a:r>
              <a:rPr lang="en-US" dirty="0"/>
              <a:t>Sharing features</a:t>
            </a:r>
          </a:p>
        </p:txBody>
      </p:sp>
      <p:sp>
        <p:nvSpPr>
          <p:cNvPr id="3" name="Content Placeholder 2">
            <a:extLst>
              <a:ext uri="{FF2B5EF4-FFF2-40B4-BE49-F238E27FC236}">
                <a16:creationId xmlns:a16="http://schemas.microsoft.com/office/drawing/2014/main" id="{2398F79B-D0E8-4798-B16F-8706CD6B84CD}"/>
              </a:ext>
            </a:extLst>
          </p:cNvPr>
          <p:cNvSpPr>
            <a:spLocks noGrp="1"/>
          </p:cNvSpPr>
          <p:nvPr>
            <p:ph idx="1"/>
          </p:nvPr>
        </p:nvSpPr>
        <p:spPr>
          <a:xfrm>
            <a:off x="1141412" y="2249487"/>
            <a:ext cx="5450307" cy="3541714"/>
          </a:xfrm>
        </p:spPr>
        <p:txBody>
          <a:bodyPr/>
          <a:lstStyle/>
          <a:p>
            <a:r>
              <a:rPr lang="en-US" dirty="0"/>
              <a:t>We add a Chooser target, so the program can pick between email or text applications on the emulator</a:t>
            </a:r>
          </a:p>
          <a:p>
            <a:r>
              <a:rPr lang="en-US" dirty="0"/>
              <a:t>You can send information to the application using extras</a:t>
            </a:r>
          </a:p>
        </p:txBody>
      </p:sp>
      <p:pic>
        <p:nvPicPr>
          <p:cNvPr id="4" name="Picture 3">
            <a:extLst>
              <a:ext uri="{FF2B5EF4-FFF2-40B4-BE49-F238E27FC236}">
                <a16:creationId xmlns:a16="http://schemas.microsoft.com/office/drawing/2014/main" id="{4E317176-9588-4F15-BE56-E457D9370AB1}"/>
              </a:ext>
            </a:extLst>
          </p:cNvPr>
          <p:cNvPicPr>
            <a:picLocks noChangeAspect="1"/>
          </p:cNvPicPr>
          <p:nvPr/>
        </p:nvPicPr>
        <p:blipFill>
          <a:blip r:embed="rId2"/>
          <a:stretch>
            <a:fillRect/>
          </a:stretch>
        </p:blipFill>
        <p:spPr>
          <a:xfrm>
            <a:off x="6496360" y="2428875"/>
            <a:ext cx="5429250" cy="2000250"/>
          </a:xfrm>
          <a:prstGeom prst="rect">
            <a:avLst/>
          </a:prstGeom>
        </p:spPr>
      </p:pic>
    </p:spTree>
    <p:extLst>
      <p:ext uri="{BB962C8B-B14F-4D97-AF65-F5344CB8AC3E}">
        <p14:creationId xmlns:p14="http://schemas.microsoft.com/office/powerpoint/2010/main" val="3157370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E265-1E32-4DE5-A1F0-125CFE1B672B}"/>
              </a:ext>
            </a:extLst>
          </p:cNvPr>
          <p:cNvSpPr>
            <a:spLocks noGrp="1"/>
          </p:cNvSpPr>
          <p:nvPr>
            <p:ph type="title"/>
          </p:nvPr>
        </p:nvSpPr>
        <p:spPr/>
        <p:txBody>
          <a:bodyPr/>
          <a:lstStyle/>
          <a:p>
            <a:r>
              <a:rPr lang="en-US" dirty="0"/>
              <a:t>Notifications</a:t>
            </a:r>
          </a:p>
        </p:txBody>
      </p:sp>
      <p:sp>
        <p:nvSpPr>
          <p:cNvPr id="3" name="Content Placeholder 2">
            <a:extLst>
              <a:ext uri="{FF2B5EF4-FFF2-40B4-BE49-F238E27FC236}">
                <a16:creationId xmlns:a16="http://schemas.microsoft.com/office/drawing/2014/main" id="{932E5940-E3DB-484D-8B1B-666CEF7B4F74}"/>
              </a:ext>
            </a:extLst>
          </p:cNvPr>
          <p:cNvSpPr>
            <a:spLocks noGrp="1"/>
          </p:cNvSpPr>
          <p:nvPr>
            <p:ph idx="1"/>
          </p:nvPr>
        </p:nvSpPr>
        <p:spPr>
          <a:xfrm>
            <a:off x="1141413" y="2249487"/>
            <a:ext cx="4626342" cy="3541714"/>
          </a:xfrm>
        </p:spPr>
        <p:txBody>
          <a:bodyPr/>
          <a:lstStyle/>
          <a:p>
            <a:r>
              <a:rPr lang="en-US" dirty="0"/>
              <a:t>First we put in the pop up </a:t>
            </a:r>
            <a:r>
              <a:rPr lang="en-US" dirty="0" err="1"/>
              <a:t>datepicker</a:t>
            </a:r>
            <a:r>
              <a:rPr lang="en-US" dirty="0"/>
              <a:t>, and set the </a:t>
            </a:r>
            <a:r>
              <a:rPr lang="en-US" dirty="0" err="1"/>
              <a:t>myCalendar</a:t>
            </a:r>
            <a:r>
              <a:rPr lang="en-US" dirty="0"/>
              <a:t> to that date</a:t>
            </a:r>
          </a:p>
        </p:txBody>
      </p:sp>
      <p:pic>
        <p:nvPicPr>
          <p:cNvPr id="6" name="Picture 5">
            <a:extLst>
              <a:ext uri="{FF2B5EF4-FFF2-40B4-BE49-F238E27FC236}">
                <a16:creationId xmlns:a16="http://schemas.microsoft.com/office/drawing/2014/main" id="{C8447507-FBD4-4F64-85DC-E726FB20DACE}"/>
              </a:ext>
            </a:extLst>
          </p:cNvPr>
          <p:cNvPicPr>
            <a:picLocks noChangeAspect="1"/>
          </p:cNvPicPr>
          <p:nvPr/>
        </p:nvPicPr>
        <p:blipFill>
          <a:blip r:embed="rId2"/>
          <a:stretch>
            <a:fillRect/>
          </a:stretch>
        </p:blipFill>
        <p:spPr>
          <a:xfrm>
            <a:off x="5657128" y="388356"/>
            <a:ext cx="5585944" cy="6081287"/>
          </a:xfrm>
          <a:prstGeom prst="rect">
            <a:avLst/>
          </a:prstGeom>
        </p:spPr>
      </p:pic>
    </p:spTree>
    <p:extLst>
      <p:ext uri="{BB962C8B-B14F-4D97-AF65-F5344CB8AC3E}">
        <p14:creationId xmlns:p14="http://schemas.microsoft.com/office/powerpoint/2010/main" val="1999484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07E6-823D-434F-B4C4-503A5D2DB29B}"/>
              </a:ext>
            </a:extLst>
          </p:cNvPr>
          <p:cNvSpPr>
            <a:spLocks noGrp="1"/>
          </p:cNvSpPr>
          <p:nvPr>
            <p:ph type="title"/>
          </p:nvPr>
        </p:nvSpPr>
        <p:spPr/>
        <p:txBody>
          <a:bodyPr>
            <a:normAutofit fontScale="90000"/>
          </a:bodyPr>
          <a:lstStyle/>
          <a:p>
            <a:r>
              <a:rPr lang="en-US" dirty="0"/>
              <a:t>Then we setup a pending intent to run a broadcast receiver at that date</a:t>
            </a:r>
          </a:p>
        </p:txBody>
      </p:sp>
      <p:sp>
        <p:nvSpPr>
          <p:cNvPr id="3" name="Content Placeholder 2">
            <a:extLst>
              <a:ext uri="{FF2B5EF4-FFF2-40B4-BE49-F238E27FC236}">
                <a16:creationId xmlns:a16="http://schemas.microsoft.com/office/drawing/2014/main" id="{ECB894B0-E7B0-4A65-A32E-5C7B06C28F0C}"/>
              </a:ext>
            </a:extLst>
          </p:cNvPr>
          <p:cNvSpPr>
            <a:spLocks noGrp="1"/>
          </p:cNvSpPr>
          <p:nvPr>
            <p:ph idx="1"/>
          </p:nvPr>
        </p:nvSpPr>
        <p:spPr>
          <a:xfrm>
            <a:off x="1141412" y="4368885"/>
            <a:ext cx="9905999" cy="2481943"/>
          </a:xfrm>
        </p:spPr>
        <p:txBody>
          <a:bodyPr>
            <a:normAutofit/>
          </a:bodyPr>
          <a:lstStyle/>
          <a:p>
            <a:r>
              <a:rPr lang="en-US" dirty="0"/>
              <a:t>Messages that you want to place in the notifications can be sent to the broadcast receiver as extras on the intent.</a:t>
            </a:r>
          </a:p>
          <a:p>
            <a:r>
              <a:rPr lang="en-US" dirty="0"/>
              <a:t>Make sure your broadcast receiver is registered in the Android Manifest</a:t>
            </a:r>
          </a:p>
          <a:p>
            <a:r>
              <a:rPr lang="en-US" dirty="0"/>
              <a:t>Make sure you increment the request code (</a:t>
            </a:r>
            <a:r>
              <a:rPr lang="en-US" dirty="0" err="1"/>
              <a:t>numAlert</a:t>
            </a:r>
            <a:r>
              <a:rPr lang="en-US" dirty="0"/>
              <a:t>) so your notifications don’t overwrite each other. Use the same </a:t>
            </a:r>
            <a:r>
              <a:rPr lang="en-US" dirty="0" err="1"/>
              <a:t>numAlert</a:t>
            </a:r>
            <a:r>
              <a:rPr lang="en-US" dirty="0"/>
              <a:t> variable even if the notification is sent from a different screen-just make the variable public and static.</a:t>
            </a:r>
          </a:p>
        </p:txBody>
      </p:sp>
      <p:pic>
        <p:nvPicPr>
          <p:cNvPr id="6" name="Picture 5">
            <a:extLst>
              <a:ext uri="{FF2B5EF4-FFF2-40B4-BE49-F238E27FC236}">
                <a16:creationId xmlns:a16="http://schemas.microsoft.com/office/drawing/2014/main" id="{ABE2305A-72E4-A568-89C8-C9424B73131A}"/>
              </a:ext>
            </a:extLst>
          </p:cNvPr>
          <p:cNvPicPr>
            <a:picLocks noChangeAspect="1"/>
          </p:cNvPicPr>
          <p:nvPr/>
        </p:nvPicPr>
        <p:blipFill>
          <a:blip r:embed="rId3"/>
          <a:stretch>
            <a:fillRect/>
          </a:stretch>
        </p:blipFill>
        <p:spPr>
          <a:xfrm>
            <a:off x="1971041" y="1787892"/>
            <a:ext cx="7142479" cy="2692975"/>
          </a:xfrm>
          <a:prstGeom prst="rect">
            <a:avLst/>
          </a:prstGeom>
        </p:spPr>
      </p:pic>
    </p:spTree>
    <p:extLst>
      <p:ext uri="{BB962C8B-B14F-4D97-AF65-F5344CB8AC3E}">
        <p14:creationId xmlns:p14="http://schemas.microsoft.com/office/powerpoint/2010/main" val="48698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824B3-0A9C-4F7E-BB60-4F6FE5895750}"/>
              </a:ext>
            </a:extLst>
          </p:cNvPr>
          <p:cNvSpPr>
            <a:spLocks noGrp="1"/>
          </p:cNvSpPr>
          <p:nvPr>
            <p:ph type="title"/>
          </p:nvPr>
        </p:nvSpPr>
        <p:spPr/>
        <p:txBody>
          <a:bodyPr/>
          <a:lstStyle/>
          <a:p>
            <a:r>
              <a:rPr lang="en-US" dirty="0"/>
              <a:t>Android Fundamentals</a:t>
            </a:r>
          </a:p>
        </p:txBody>
      </p:sp>
      <p:sp>
        <p:nvSpPr>
          <p:cNvPr id="6" name="Content Placeholder 5">
            <a:extLst>
              <a:ext uri="{FF2B5EF4-FFF2-40B4-BE49-F238E27FC236}">
                <a16:creationId xmlns:a16="http://schemas.microsoft.com/office/drawing/2014/main" id="{7C98BECD-3481-4E40-85B2-2B1652A3EF12}"/>
              </a:ext>
            </a:extLst>
          </p:cNvPr>
          <p:cNvSpPr>
            <a:spLocks noGrp="1"/>
          </p:cNvSpPr>
          <p:nvPr>
            <p:ph idx="1"/>
          </p:nvPr>
        </p:nvSpPr>
        <p:spPr/>
        <p:txBody>
          <a:bodyPr/>
          <a:lstStyle/>
          <a:p>
            <a:r>
              <a:rPr lang="en-US" dirty="0"/>
              <a:t>The Android operating system is a multi-user Linux system in which each app is a different user. </a:t>
            </a:r>
          </a:p>
          <a:p>
            <a:r>
              <a:rPr lang="en-US" dirty="0"/>
              <a:t>The Android SDK tools compile your code along with any data and resource files into an APK, and Android package, which is an archive file with an .</a:t>
            </a:r>
            <a:r>
              <a:rPr lang="en-US" dirty="0" err="1"/>
              <a:t>apk</a:t>
            </a:r>
            <a:r>
              <a:rPr lang="en-US" dirty="0"/>
              <a:t> suffix. </a:t>
            </a:r>
          </a:p>
          <a:p>
            <a:r>
              <a:rPr lang="en-US" dirty="0"/>
              <a:t>When you have completed the project, you will generate a signed </a:t>
            </a:r>
            <a:r>
              <a:rPr lang="en-US" dirty="0" err="1"/>
              <a:t>apk</a:t>
            </a:r>
            <a:r>
              <a:rPr lang="en-US" dirty="0"/>
              <a:t>, which has been digitally signed  with a certificate for which the developer holds the private key. This is the final step before uploading to Google Play, however you will not need to upload to Google Play.</a:t>
            </a:r>
          </a:p>
        </p:txBody>
      </p:sp>
    </p:spTree>
    <p:extLst>
      <p:ext uri="{BB962C8B-B14F-4D97-AF65-F5344CB8AC3E}">
        <p14:creationId xmlns:p14="http://schemas.microsoft.com/office/powerpoint/2010/main" val="40716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33D8-BAA0-4CCB-A9AB-633F7537101D}"/>
              </a:ext>
            </a:extLst>
          </p:cNvPr>
          <p:cNvSpPr>
            <a:spLocks noGrp="1"/>
          </p:cNvSpPr>
          <p:nvPr>
            <p:ph type="title"/>
          </p:nvPr>
        </p:nvSpPr>
        <p:spPr/>
        <p:txBody>
          <a:bodyPr>
            <a:normAutofit fontScale="90000"/>
          </a:bodyPr>
          <a:lstStyle/>
          <a:p>
            <a:r>
              <a:rPr lang="en-US" dirty="0"/>
              <a:t>The broadcast receiver creates a notification channel and sends the notification when triggered</a:t>
            </a:r>
          </a:p>
        </p:txBody>
      </p:sp>
      <p:pic>
        <p:nvPicPr>
          <p:cNvPr id="7" name="Content Placeholder 6">
            <a:extLst>
              <a:ext uri="{FF2B5EF4-FFF2-40B4-BE49-F238E27FC236}">
                <a16:creationId xmlns:a16="http://schemas.microsoft.com/office/drawing/2014/main" id="{B48C8966-60FF-4F71-8D15-F3A1DD5DB698}"/>
              </a:ext>
            </a:extLst>
          </p:cNvPr>
          <p:cNvPicPr>
            <a:picLocks noGrp="1" noChangeAspect="1"/>
          </p:cNvPicPr>
          <p:nvPr>
            <p:ph sz="half" idx="1"/>
          </p:nvPr>
        </p:nvPicPr>
        <p:blipFill>
          <a:blip r:embed="rId3"/>
          <a:stretch>
            <a:fillRect/>
          </a:stretch>
        </p:blipFill>
        <p:spPr>
          <a:xfrm>
            <a:off x="397835" y="2148458"/>
            <a:ext cx="5076574" cy="2825476"/>
          </a:xfrm>
          <a:prstGeom prst="rect">
            <a:avLst/>
          </a:prstGeom>
        </p:spPr>
      </p:pic>
      <p:sp>
        <p:nvSpPr>
          <p:cNvPr id="4" name="Content Placeholder 3">
            <a:extLst>
              <a:ext uri="{FF2B5EF4-FFF2-40B4-BE49-F238E27FC236}">
                <a16:creationId xmlns:a16="http://schemas.microsoft.com/office/drawing/2014/main" id="{3981C1D0-2428-46AF-B003-B7D1A034BD4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816819E6-2376-426A-8E2F-1CAA1867C55C}"/>
              </a:ext>
            </a:extLst>
          </p:cNvPr>
          <p:cNvPicPr>
            <a:picLocks noChangeAspect="1"/>
          </p:cNvPicPr>
          <p:nvPr/>
        </p:nvPicPr>
        <p:blipFill>
          <a:blip r:embed="rId4"/>
          <a:stretch>
            <a:fillRect/>
          </a:stretch>
        </p:blipFill>
        <p:spPr>
          <a:xfrm>
            <a:off x="5890861" y="2097088"/>
            <a:ext cx="5727763" cy="2825476"/>
          </a:xfrm>
          <a:prstGeom prst="rect">
            <a:avLst/>
          </a:prstGeom>
        </p:spPr>
      </p:pic>
    </p:spTree>
    <p:extLst>
      <p:ext uri="{BB962C8B-B14F-4D97-AF65-F5344CB8AC3E}">
        <p14:creationId xmlns:p14="http://schemas.microsoft.com/office/powerpoint/2010/main" val="4118984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3562AF-5639-4C3A-80B4-82863236E9FB}"/>
              </a:ext>
            </a:extLst>
          </p:cNvPr>
          <p:cNvSpPr>
            <a:spLocks noGrp="1"/>
          </p:cNvSpPr>
          <p:nvPr>
            <p:ph type="title"/>
          </p:nvPr>
        </p:nvSpPr>
        <p:spPr/>
        <p:txBody>
          <a:bodyPr/>
          <a:lstStyle/>
          <a:p>
            <a:r>
              <a:rPr lang="en-US" dirty="0"/>
              <a:t>checking terms for courses before deleting</a:t>
            </a:r>
          </a:p>
        </p:txBody>
      </p:sp>
      <p:sp>
        <p:nvSpPr>
          <p:cNvPr id="6" name="Content Placeholder 5">
            <a:extLst>
              <a:ext uri="{FF2B5EF4-FFF2-40B4-BE49-F238E27FC236}">
                <a16:creationId xmlns:a16="http://schemas.microsoft.com/office/drawing/2014/main" id="{4F9C35D8-CB89-4D01-974E-A1B941F3EBB3}"/>
              </a:ext>
            </a:extLst>
          </p:cNvPr>
          <p:cNvSpPr>
            <a:spLocks noGrp="1"/>
          </p:cNvSpPr>
          <p:nvPr>
            <p:ph idx="1"/>
          </p:nvPr>
        </p:nvSpPr>
        <p:spPr/>
        <p:txBody>
          <a:bodyPr/>
          <a:lstStyle/>
          <a:p>
            <a:r>
              <a:rPr lang="en-US" dirty="0"/>
              <a:t>There are lots of ways this should work that don’t work well and are really </a:t>
            </a:r>
            <a:r>
              <a:rPr lang="en-US" dirty="0" err="1"/>
              <a:t>really</a:t>
            </a:r>
            <a:r>
              <a:rPr lang="en-US" dirty="0"/>
              <a:t> frustrating.  So I’ve added to this series a simple but clunky way that works, deleting from the term detail screen. </a:t>
            </a:r>
          </a:p>
          <a:p>
            <a:endParaRPr lang="en-US" dirty="0"/>
          </a:p>
        </p:txBody>
      </p:sp>
    </p:spTree>
    <p:extLst>
      <p:ext uri="{BB962C8B-B14F-4D97-AF65-F5344CB8AC3E}">
        <p14:creationId xmlns:p14="http://schemas.microsoft.com/office/powerpoint/2010/main" val="1335977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87F2-810F-414D-B035-E7FD013AD1BD}"/>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B4E1CD3-8EF3-40EA-9F13-232FF197929E}"/>
              </a:ext>
            </a:extLst>
          </p:cNvPr>
          <p:cNvSpPr>
            <a:spLocks noGrp="1"/>
          </p:cNvSpPr>
          <p:nvPr>
            <p:ph idx="1"/>
          </p:nvPr>
        </p:nvSpPr>
        <p:spPr/>
        <p:txBody>
          <a:bodyPr/>
          <a:lstStyle/>
          <a:p>
            <a:pPr marL="914400" lvl="1" indent="-457200">
              <a:buAutoNum type="arabicPeriod"/>
            </a:pPr>
            <a:r>
              <a:rPr lang="en-US" dirty="0"/>
              <a:t>Add the ability to delete the product to the DAO, and Repository</a:t>
            </a:r>
          </a:p>
          <a:p>
            <a:pPr marL="1257300" lvl="2" indent="-342900">
              <a:buAutoNum type="alphaLcPeriod"/>
            </a:pPr>
            <a:r>
              <a:rPr lang="en-US" dirty="0"/>
              <a:t>Add to </a:t>
            </a:r>
            <a:r>
              <a:rPr lang="en-US" dirty="0" err="1"/>
              <a:t>ProductDAO</a:t>
            </a:r>
            <a:endParaRPr lang="en-US" dirty="0"/>
          </a:p>
          <a:p>
            <a:pPr marL="1257300" lvl="2" indent="-342900">
              <a:buAutoNum type="alphaLcPeriod"/>
            </a:pPr>
            <a:r>
              <a:rPr lang="en-US" dirty="0"/>
              <a:t>Add to </a:t>
            </a:r>
            <a:r>
              <a:rPr lang="en-US" dirty="0" err="1"/>
              <a:t>InventoryManagementRepository</a:t>
            </a:r>
            <a:endParaRPr lang="en-US" dirty="0"/>
          </a:p>
        </p:txBody>
      </p:sp>
      <p:pic>
        <p:nvPicPr>
          <p:cNvPr id="5" name="Picture 4">
            <a:extLst>
              <a:ext uri="{FF2B5EF4-FFF2-40B4-BE49-F238E27FC236}">
                <a16:creationId xmlns:a16="http://schemas.microsoft.com/office/drawing/2014/main" id="{D48F206F-4D28-4B1E-B622-37EC8499AD92}"/>
              </a:ext>
            </a:extLst>
          </p:cNvPr>
          <p:cNvPicPr>
            <a:picLocks noChangeAspect="1"/>
          </p:cNvPicPr>
          <p:nvPr/>
        </p:nvPicPr>
        <p:blipFill>
          <a:blip r:embed="rId2"/>
          <a:stretch>
            <a:fillRect/>
          </a:stretch>
        </p:blipFill>
        <p:spPr>
          <a:xfrm>
            <a:off x="5411935" y="2891949"/>
            <a:ext cx="2718729" cy="365792"/>
          </a:xfrm>
          <a:prstGeom prst="rect">
            <a:avLst/>
          </a:prstGeom>
        </p:spPr>
      </p:pic>
      <p:pic>
        <p:nvPicPr>
          <p:cNvPr id="8" name="Picture 7">
            <a:extLst>
              <a:ext uri="{FF2B5EF4-FFF2-40B4-BE49-F238E27FC236}">
                <a16:creationId xmlns:a16="http://schemas.microsoft.com/office/drawing/2014/main" id="{35AF7D20-7224-429C-92FC-9DFF3E2C4E72}"/>
              </a:ext>
            </a:extLst>
          </p:cNvPr>
          <p:cNvPicPr>
            <a:picLocks noChangeAspect="1"/>
          </p:cNvPicPr>
          <p:nvPr/>
        </p:nvPicPr>
        <p:blipFill>
          <a:blip r:embed="rId3"/>
          <a:stretch>
            <a:fillRect/>
          </a:stretch>
        </p:blipFill>
        <p:spPr>
          <a:xfrm>
            <a:off x="3504975" y="3783155"/>
            <a:ext cx="5182049" cy="2209992"/>
          </a:xfrm>
          <a:prstGeom prst="rect">
            <a:avLst/>
          </a:prstGeom>
        </p:spPr>
      </p:pic>
    </p:spTree>
    <p:extLst>
      <p:ext uri="{BB962C8B-B14F-4D97-AF65-F5344CB8AC3E}">
        <p14:creationId xmlns:p14="http://schemas.microsoft.com/office/powerpoint/2010/main" val="3247595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E195-6C56-4A09-881C-FD8F651FAA21}"/>
              </a:ext>
            </a:extLst>
          </p:cNvPr>
          <p:cNvSpPr>
            <a:spLocks noGrp="1"/>
          </p:cNvSpPr>
          <p:nvPr>
            <p:ph type="title"/>
          </p:nvPr>
        </p:nvSpPr>
        <p:spPr/>
        <p:txBody>
          <a:bodyPr/>
          <a:lstStyle/>
          <a:p>
            <a:r>
              <a:rPr lang="en-US" dirty="0"/>
              <a:t>To Make it active</a:t>
            </a:r>
          </a:p>
        </p:txBody>
      </p:sp>
      <p:sp>
        <p:nvSpPr>
          <p:cNvPr id="3" name="Content Placeholder 2">
            <a:extLst>
              <a:ext uri="{FF2B5EF4-FFF2-40B4-BE49-F238E27FC236}">
                <a16:creationId xmlns:a16="http://schemas.microsoft.com/office/drawing/2014/main" id="{DE190A53-EAAC-48E5-8CAA-0D40AB2EB6FE}"/>
              </a:ext>
            </a:extLst>
          </p:cNvPr>
          <p:cNvSpPr>
            <a:spLocks noGrp="1"/>
          </p:cNvSpPr>
          <p:nvPr>
            <p:ph idx="1"/>
          </p:nvPr>
        </p:nvSpPr>
        <p:spPr>
          <a:xfrm>
            <a:off x="251711" y="2603499"/>
            <a:ext cx="4944757" cy="3996763"/>
          </a:xfrm>
        </p:spPr>
        <p:txBody>
          <a:bodyPr/>
          <a:lstStyle/>
          <a:p>
            <a:r>
              <a:rPr lang="en-US" dirty="0"/>
              <a:t>Add a menu to delete to </a:t>
            </a:r>
            <a:r>
              <a:rPr lang="en-US" dirty="0" err="1"/>
              <a:t>PartActivity</a:t>
            </a:r>
            <a:endParaRPr lang="en-US" dirty="0"/>
          </a:p>
          <a:p>
            <a:r>
              <a:rPr lang="en-US" dirty="0"/>
              <a:t>Find the current product</a:t>
            </a:r>
          </a:p>
          <a:p>
            <a:r>
              <a:rPr lang="en-US" dirty="0"/>
              <a:t>Add a variable </a:t>
            </a:r>
            <a:r>
              <a:rPr lang="en-US" dirty="0" err="1"/>
              <a:t>numParts</a:t>
            </a:r>
            <a:r>
              <a:rPr lang="en-US" dirty="0"/>
              <a:t>=0</a:t>
            </a:r>
          </a:p>
          <a:p>
            <a:r>
              <a:rPr lang="en-US" dirty="0"/>
              <a:t>Count the number of parts associated with the product</a:t>
            </a:r>
          </a:p>
          <a:p>
            <a:r>
              <a:rPr lang="en-US" dirty="0"/>
              <a:t>If the number 0 delete the product. Otherwise, send a toast saying you can’t delete the product.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CEA96D6-D889-43CA-B326-CB94FBEC2049}"/>
              </a:ext>
            </a:extLst>
          </p:cNvPr>
          <p:cNvPicPr>
            <a:picLocks noChangeAspect="1"/>
          </p:cNvPicPr>
          <p:nvPr/>
        </p:nvPicPr>
        <p:blipFill>
          <a:blip r:embed="rId2"/>
          <a:stretch>
            <a:fillRect/>
          </a:stretch>
        </p:blipFill>
        <p:spPr>
          <a:xfrm>
            <a:off x="5386039" y="2446783"/>
            <a:ext cx="5163015" cy="4153480"/>
          </a:xfrm>
          <a:prstGeom prst="rect">
            <a:avLst/>
          </a:prstGeom>
        </p:spPr>
      </p:pic>
    </p:spTree>
    <p:extLst>
      <p:ext uri="{BB962C8B-B14F-4D97-AF65-F5344CB8AC3E}">
        <p14:creationId xmlns:p14="http://schemas.microsoft.com/office/powerpoint/2010/main" val="236621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173D-BBFC-4BC4-B843-5B719013BD82}"/>
              </a:ext>
            </a:extLst>
          </p:cNvPr>
          <p:cNvSpPr>
            <a:spLocks noGrp="1"/>
          </p:cNvSpPr>
          <p:nvPr>
            <p:ph type="title"/>
          </p:nvPr>
        </p:nvSpPr>
        <p:spPr/>
        <p:txBody>
          <a:bodyPr/>
          <a:lstStyle/>
          <a:p>
            <a:r>
              <a:rPr lang="en-US" dirty="0"/>
              <a:t>Then have the menu check if there are parts, and if not, delete</a:t>
            </a:r>
          </a:p>
        </p:txBody>
      </p:sp>
      <p:pic>
        <p:nvPicPr>
          <p:cNvPr id="7" name="Content Placeholder 6">
            <a:extLst>
              <a:ext uri="{FF2B5EF4-FFF2-40B4-BE49-F238E27FC236}">
                <a16:creationId xmlns:a16="http://schemas.microsoft.com/office/drawing/2014/main" id="{E799590C-DDA8-408E-B3BC-74977051764E}"/>
              </a:ext>
            </a:extLst>
          </p:cNvPr>
          <p:cNvPicPr>
            <a:picLocks noGrp="1" noChangeAspect="1"/>
          </p:cNvPicPr>
          <p:nvPr>
            <p:ph idx="1"/>
          </p:nvPr>
        </p:nvPicPr>
        <p:blipFill>
          <a:blip r:embed="rId3"/>
          <a:stretch>
            <a:fillRect/>
          </a:stretch>
        </p:blipFill>
        <p:spPr>
          <a:xfrm>
            <a:off x="1155700" y="3549288"/>
            <a:ext cx="8824913" cy="1524723"/>
          </a:xfrm>
        </p:spPr>
      </p:pic>
    </p:spTree>
    <p:extLst>
      <p:ext uri="{BB962C8B-B14F-4D97-AF65-F5344CB8AC3E}">
        <p14:creationId xmlns:p14="http://schemas.microsoft.com/office/powerpoint/2010/main" val="2626164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5FB1-CAB4-4244-9208-C88C50EA39DC}"/>
              </a:ext>
            </a:extLst>
          </p:cNvPr>
          <p:cNvSpPr>
            <a:spLocks noGrp="1"/>
          </p:cNvSpPr>
          <p:nvPr>
            <p:ph type="title"/>
          </p:nvPr>
        </p:nvSpPr>
        <p:spPr/>
        <p:txBody>
          <a:bodyPr/>
          <a:lstStyle/>
          <a:p>
            <a:r>
              <a:rPr lang="en-US" dirty="0"/>
              <a:t>Spinners, the combo boxes of Android</a:t>
            </a:r>
          </a:p>
        </p:txBody>
      </p:sp>
      <p:sp>
        <p:nvSpPr>
          <p:cNvPr id="3" name="Content Placeholder 2">
            <a:extLst>
              <a:ext uri="{FF2B5EF4-FFF2-40B4-BE49-F238E27FC236}">
                <a16:creationId xmlns:a16="http://schemas.microsoft.com/office/drawing/2014/main" id="{E3A2F1C5-45EC-4721-BFE8-AF96A7CA29B7}"/>
              </a:ext>
            </a:extLst>
          </p:cNvPr>
          <p:cNvSpPr>
            <a:spLocks noGrp="1"/>
          </p:cNvSpPr>
          <p:nvPr>
            <p:ph idx="1"/>
          </p:nvPr>
        </p:nvSpPr>
        <p:spPr>
          <a:xfrm>
            <a:off x="1154955" y="2603500"/>
            <a:ext cx="7928086" cy="3416300"/>
          </a:xfrm>
        </p:spPr>
        <p:txBody>
          <a:bodyPr/>
          <a:lstStyle/>
          <a:p>
            <a:r>
              <a:rPr lang="en-US" dirty="0"/>
              <a:t>Put a spinner in the layout</a:t>
            </a:r>
          </a:p>
          <a:p>
            <a:r>
              <a:rPr lang="en-US" dirty="0"/>
              <a:t>Make an </a:t>
            </a:r>
            <a:r>
              <a:rPr lang="en-US" dirty="0" err="1"/>
              <a:t>ArrayList</a:t>
            </a:r>
            <a:r>
              <a:rPr lang="en-US" dirty="0"/>
              <a:t> of everything you want to show on the spinner</a:t>
            </a:r>
          </a:p>
          <a:p>
            <a:r>
              <a:rPr lang="en-US" dirty="0"/>
              <a:t>Make an </a:t>
            </a:r>
            <a:r>
              <a:rPr lang="en-US" dirty="0" err="1"/>
              <a:t>ArrayAdapter</a:t>
            </a:r>
            <a:r>
              <a:rPr lang="en-US" dirty="0"/>
              <a:t> with that </a:t>
            </a:r>
            <a:r>
              <a:rPr lang="en-US" dirty="0" err="1"/>
              <a:t>ArrayList</a:t>
            </a:r>
            <a:r>
              <a:rPr lang="en-US" dirty="0"/>
              <a:t> on it</a:t>
            </a:r>
          </a:p>
          <a:p>
            <a:r>
              <a:rPr lang="en-US" dirty="0"/>
              <a:t>Set the adapter on the spinner</a:t>
            </a:r>
          </a:p>
          <a:p>
            <a:pPr marL="0" indent="0">
              <a:buNone/>
            </a:pPr>
            <a:r>
              <a:rPr lang="en-US" dirty="0"/>
              <a:t>(for more details see the Android Bits Spinner webinar)</a:t>
            </a:r>
          </a:p>
          <a:p>
            <a:endParaRPr lang="en-US" dirty="0"/>
          </a:p>
        </p:txBody>
      </p:sp>
      <p:pic>
        <p:nvPicPr>
          <p:cNvPr id="5" name="Picture 4">
            <a:extLst>
              <a:ext uri="{FF2B5EF4-FFF2-40B4-BE49-F238E27FC236}">
                <a16:creationId xmlns:a16="http://schemas.microsoft.com/office/drawing/2014/main" id="{9E8F531C-F902-4526-A34F-FEC3F5577179}"/>
              </a:ext>
            </a:extLst>
          </p:cNvPr>
          <p:cNvPicPr>
            <a:picLocks noChangeAspect="1"/>
          </p:cNvPicPr>
          <p:nvPr/>
        </p:nvPicPr>
        <p:blipFill>
          <a:blip r:embed="rId2"/>
          <a:stretch>
            <a:fillRect/>
          </a:stretch>
        </p:blipFill>
        <p:spPr>
          <a:xfrm>
            <a:off x="9487369" y="1327150"/>
            <a:ext cx="2381582" cy="5115639"/>
          </a:xfrm>
          <a:prstGeom prst="rect">
            <a:avLst/>
          </a:prstGeom>
        </p:spPr>
      </p:pic>
      <p:pic>
        <p:nvPicPr>
          <p:cNvPr id="7" name="Picture 6">
            <a:extLst>
              <a:ext uri="{FF2B5EF4-FFF2-40B4-BE49-F238E27FC236}">
                <a16:creationId xmlns:a16="http://schemas.microsoft.com/office/drawing/2014/main" id="{9B503119-0A53-4B55-BD3A-242E9FEC742F}"/>
              </a:ext>
            </a:extLst>
          </p:cNvPr>
          <p:cNvPicPr>
            <a:picLocks noChangeAspect="1"/>
          </p:cNvPicPr>
          <p:nvPr/>
        </p:nvPicPr>
        <p:blipFill>
          <a:blip r:embed="rId3"/>
          <a:stretch>
            <a:fillRect/>
          </a:stretch>
        </p:blipFill>
        <p:spPr>
          <a:xfrm>
            <a:off x="537387" y="4706804"/>
            <a:ext cx="11117226" cy="1914792"/>
          </a:xfrm>
          <a:prstGeom prst="rect">
            <a:avLst/>
          </a:prstGeom>
        </p:spPr>
      </p:pic>
    </p:spTree>
    <p:extLst>
      <p:ext uri="{BB962C8B-B14F-4D97-AF65-F5344CB8AC3E}">
        <p14:creationId xmlns:p14="http://schemas.microsoft.com/office/powerpoint/2010/main" val="236871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B64B-FFA8-4AE7-9E9E-9D9C327082A0}"/>
              </a:ext>
            </a:extLst>
          </p:cNvPr>
          <p:cNvSpPr>
            <a:spLocks noGrp="1"/>
          </p:cNvSpPr>
          <p:nvPr>
            <p:ph type="title"/>
          </p:nvPr>
        </p:nvSpPr>
        <p:spPr/>
        <p:txBody>
          <a:bodyPr/>
          <a:lstStyle/>
          <a:p>
            <a:r>
              <a:rPr lang="en-US" dirty="0"/>
              <a:t>Download my bicycle shop dolphin</a:t>
            </a:r>
          </a:p>
        </p:txBody>
      </p:sp>
      <p:pic>
        <p:nvPicPr>
          <p:cNvPr id="12" name="Picture 11">
            <a:extLst>
              <a:ext uri="{FF2B5EF4-FFF2-40B4-BE49-F238E27FC236}">
                <a16:creationId xmlns:a16="http://schemas.microsoft.com/office/drawing/2014/main" id="{CE7CDC5F-BE81-45AF-AD4B-167FB8853EA5}"/>
              </a:ext>
            </a:extLst>
          </p:cNvPr>
          <p:cNvPicPr>
            <a:picLocks noChangeAspect="1"/>
          </p:cNvPicPr>
          <p:nvPr/>
        </p:nvPicPr>
        <p:blipFill>
          <a:blip r:embed="rId3"/>
          <a:stretch>
            <a:fillRect/>
          </a:stretch>
        </p:blipFill>
        <p:spPr>
          <a:xfrm>
            <a:off x="9311651" y="4038673"/>
            <a:ext cx="1228597" cy="2692867"/>
          </a:xfrm>
          <a:prstGeom prst="rect">
            <a:avLst/>
          </a:prstGeom>
        </p:spPr>
      </p:pic>
      <p:pic>
        <p:nvPicPr>
          <p:cNvPr id="14" name="Picture 13">
            <a:extLst>
              <a:ext uri="{FF2B5EF4-FFF2-40B4-BE49-F238E27FC236}">
                <a16:creationId xmlns:a16="http://schemas.microsoft.com/office/drawing/2014/main" id="{A6B7C6A8-CD19-4BA1-82C2-5F58AB09D535}"/>
              </a:ext>
            </a:extLst>
          </p:cNvPr>
          <p:cNvPicPr>
            <a:picLocks noChangeAspect="1"/>
          </p:cNvPicPr>
          <p:nvPr/>
        </p:nvPicPr>
        <p:blipFill>
          <a:blip r:embed="rId4"/>
          <a:stretch>
            <a:fillRect/>
          </a:stretch>
        </p:blipFill>
        <p:spPr>
          <a:xfrm>
            <a:off x="9330039" y="1124647"/>
            <a:ext cx="1187709" cy="2620502"/>
          </a:xfrm>
          <a:prstGeom prst="rect">
            <a:avLst/>
          </a:prstGeom>
        </p:spPr>
      </p:pic>
      <p:pic>
        <p:nvPicPr>
          <p:cNvPr id="9" name="Content Placeholder 5">
            <a:extLst>
              <a:ext uri="{FF2B5EF4-FFF2-40B4-BE49-F238E27FC236}">
                <a16:creationId xmlns:a16="http://schemas.microsoft.com/office/drawing/2014/main" id="{CEBD7FA9-1DFB-4D7F-8E31-FF32F43DEE01}"/>
              </a:ext>
            </a:extLst>
          </p:cNvPr>
          <p:cNvPicPr>
            <a:picLocks noChangeAspect="1"/>
          </p:cNvPicPr>
          <p:nvPr/>
        </p:nvPicPr>
        <p:blipFill>
          <a:blip r:embed="rId5"/>
          <a:stretch>
            <a:fillRect/>
          </a:stretch>
        </p:blipFill>
        <p:spPr>
          <a:xfrm>
            <a:off x="7810294" y="3170130"/>
            <a:ext cx="1360789" cy="2932881"/>
          </a:xfrm>
          <a:prstGeom prst="rect">
            <a:avLst/>
          </a:prstGeom>
        </p:spPr>
      </p:pic>
      <p:pic>
        <p:nvPicPr>
          <p:cNvPr id="19" name="Picture 18">
            <a:extLst>
              <a:ext uri="{FF2B5EF4-FFF2-40B4-BE49-F238E27FC236}">
                <a16:creationId xmlns:a16="http://schemas.microsoft.com/office/drawing/2014/main" id="{9DDA23EB-19E7-4DD1-8EC3-1093A8E51E6A}"/>
              </a:ext>
            </a:extLst>
          </p:cNvPr>
          <p:cNvPicPr>
            <a:picLocks noChangeAspect="1"/>
          </p:cNvPicPr>
          <p:nvPr/>
        </p:nvPicPr>
        <p:blipFill>
          <a:blip r:embed="rId6"/>
          <a:stretch>
            <a:fillRect/>
          </a:stretch>
        </p:blipFill>
        <p:spPr>
          <a:xfrm>
            <a:off x="3557608" y="3089546"/>
            <a:ext cx="1359613" cy="2897119"/>
          </a:xfrm>
          <a:prstGeom prst="rect">
            <a:avLst/>
          </a:prstGeom>
        </p:spPr>
      </p:pic>
      <p:pic>
        <p:nvPicPr>
          <p:cNvPr id="22" name="Picture 21">
            <a:extLst>
              <a:ext uri="{FF2B5EF4-FFF2-40B4-BE49-F238E27FC236}">
                <a16:creationId xmlns:a16="http://schemas.microsoft.com/office/drawing/2014/main" id="{03183D3D-D98B-43CC-B092-898F2F333E97}"/>
              </a:ext>
            </a:extLst>
          </p:cNvPr>
          <p:cNvPicPr>
            <a:picLocks noChangeAspect="1"/>
          </p:cNvPicPr>
          <p:nvPr/>
        </p:nvPicPr>
        <p:blipFill>
          <a:blip r:embed="rId7"/>
          <a:stretch>
            <a:fillRect/>
          </a:stretch>
        </p:blipFill>
        <p:spPr>
          <a:xfrm>
            <a:off x="1163582" y="3100039"/>
            <a:ext cx="1399577" cy="2913760"/>
          </a:xfrm>
          <a:prstGeom prst="rect">
            <a:avLst/>
          </a:prstGeom>
        </p:spPr>
      </p:pic>
      <p:pic>
        <p:nvPicPr>
          <p:cNvPr id="6" name="Picture 5">
            <a:extLst>
              <a:ext uri="{FF2B5EF4-FFF2-40B4-BE49-F238E27FC236}">
                <a16:creationId xmlns:a16="http://schemas.microsoft.com/office/drawing/2014/main" id="{94E4188C-3736-4370-A1FB-42403438A4DB}"/>
              </a:ext>
            </a:extLst>
          </p:cNvPr>
          <p:cNvPicPr>
            <a:picLocks noChangeAspect="1"/>
          </p:cNvPicPr>
          <p:nvPr/>
        </p:nvPicPr>
        <p:blipFill>
          <a:blip r:embed="rId8"/>
          <a:stretch>
            <a:fillRect/>
          </a:stretch>
        </p:blipFill>
        <p:spPr>
          <a:xfrm>
            <a:off x="7750603" y="3100039"/>
            <a:ext cx="1462253" cy="3045135"/>
          </a:xfrm>
          <a:prstGeom prst="rect">
            <a:avLst/>
          </a:prstGeom>
        </p:spPr>
      </p:pic>
      <p:pic>
        <p:nvPicPr>
          <p:cNvPr id="5" name="Picture 4">
            <a:extLst>
              <a:ext uri="{FF2B5EF4-FFF2-40B4-BE49-F238E27FC236}">
                <a16:creationId xmlns:a16="http://schemas.microsoft.com/office/drawing/2014/main" id="{0EE703FB-AE6D-4BB8-81AB-F6B451D832A8}"/>
              </a:ext>
            </a:extLst>
          </p:cNvPr>
          <p:cNvPicPr>
            <a:picLocks noChangeAspect="1"/>
          </p:cNvPicPr>
          <p:nvPr/>
        </p:nvPicPr>
        <p:blipFill>
          <a:blip r:embed="rId9"/>
          <a:stretch>
            <a:fillRect/>
          </a:stretch>
        </p:blipFill>
        <p:spPr>
          <a:xfrm>
            <a:off x="7735720" y="3075030"/>
            <a:ext cx="1435363" cy="3029580"/>
          </a:xfrm>
          <a:prstGeom prst="rect">
            <a:avLst/>
          </a:prstGeom>
        </p:spPr>
      </p:pic>
      <p:pic>
        <p:nvPicPr>
          <p:cNvPr id="8" name="Picture 7">
            <a:extLst>
              <a:ext uri="{FF2B5EF4-FFF2-40B4-BE49-F238E27FC236}">
                <a16:creationId xmlns:a16="http://schemas.microsoft.com/office/drawing/2014/main" id="{04E554E7-F15D-4CEA-B3CF-501C9B12D883}"/>
              </a:ext>
            </a:extLst>
          </p:cNvPr>
          <p:cNvPicPr>
            <a:picLocks noChangeAspect="1"/>
          </p:cNvPicPr>
          <p:nvPr/>
        </p:nvPicPr>
        <p:blipFill>
          <a:blip r:embed="rId10"/>
          <a:stretch>
            <a:fillRect/>
          </a:stretch>
        </p:blipFill>
        <p:spPr>
          <a:xfrm>
            <a:off x="5758015" y="3100039"/>
            <a:ext cx="1332343" cy="2901070"/>
          </a:xfrm>
          <a:prstGeom prst="rect">
            <a:avLst/>
          </a:prstGeom>
        </p:spPr>
      </p:pic>
      <p:pic>
        <p:nvPicPr>
          <p:cNvPr id="16" name="Picture 15">
            <a:extLst>
              <a:ext uri="{FF2B5EF4-FFF2-40B4-BE49-F238E27FC236}">
                <a16:creationId xmlns:a16="http://schemas.microsoft.com/office/drawing/2014/main" id="{26E489A7-C76F-4F63-94C7-9CED083773D1}"/>
              </a:ext>
            </a:extLst>
          </p:cNvPr>
          <p:cNvPicPr>
            <a:picLocks noChangeAspect="1"/>
          </p:cNvPicPr>
          <p:nvPr/>
        </p:nvPicPr>
        <p:blipFill>
          <a:blip r:embed="rId11"/>
          <a:stretch>
            <a:fillRect/>
          </a:stretch>
        </p:blipFill>
        <p:spPr>
          <a:xfrm>
            <a:off x="3593301" y="3096745"/>
            <a:ext cx="1325087" cy="2871022"/>
          </a:xfrm>
          <a:prstGeom prst="rect">
            <a:avLst/>
          </a:prstGeom>
        </p:spPr>
      </p:pic>
      <p:pic>
        <p:nvPicPr>
          <p:cNvPr id="20" name="Picture 19">
            <a:extLst>
              <a:ext uri="{FF2B5EF4-FFF2-40B4-BE49-F238E27FC236}">
                <a16:creationId xmlns:a16="http://schemas.microsoft.com/office/drawing/2014/main" id="{F72429E3-F5D5-4EBD-B62D-2DB85E974FDB}"/>
              </a:ext>
            </a:extLst>
          </p:cNvPr>
          <p:cNvPicPr>
            <a:picLocks noChangeAspect="1"/>
          </p:cNvPicPr>
          <p:nvPr/>
        </p:nvPicPr>
        <p:blipFill>
          <a:blip r:embed="rId12"/>
          <a:stretch>
            <a:fillRect/>
          </a:stretch>
        </p:blipFill>
        <p:spPr>
          <a:xfrm>
            <a:off x="1195542" y="3075030"/>
            <a:ext cx="1332396" cy="2935605"/>
          </a:xfrm>
          <a:prstGeom prst="rect">
            <a:avLst/>
          </a:prstGeom>
        </p:spPr>
      </p:pic>
      <p:pic>
        <p:nvPicPr>
          <p:cNvPr id="23" name="Picture 22">
            <a:extLst>
              <a:ext uri="{FF2B5EF4-FFF2-40B4-BE49-F238E27FC236}">
                <a16:creationId xmlns:a16="http://schemas.microsoft.com/office/drawing/2014/main" id="{B65C25DB-F2D0-4F46-B2F4-2651409DD59C}"/>
              </a:ext>
            </a:extLst>
          </p:cNvPr>
          <p:cNvPicPr>
            <a:picLocks noChangeAspect="1"/>
          </p:cNvPicPr>
          <p:nvPr/>
        </p:nvPicPr>
        <p:blipFill>
          <a:blip r:embed="rId13"/>
          <a:stretch>
            <a:fillRect/>
          </a:stretch>
        </p:blipFill>
        <p:spPr>
          <a:xfrm>
            <a:off x="511554" y="449675"/>
            <a:ext cx="10974332" cy="6192114"/>
          </a:xfrm>
          <a:prstGeom prst="rect">
            <a:avLst/>
          </a:prstGeom>
        </p:spPr>
      </p:pic>
    </p:spTree>
    <p:extLst>
      <p:ext uri="{BB962C8B-B14F-4D97-AF65-F5344CB8AC3E}">
        <p14:creationId xmlns:p14="http://schemas.microsoft.com/office/powerpoint/2010/main" val="344002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0B25-B516-4C4F-8DDB-DD0B9987064E}"/>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AFFA64C1-D9F6-44DE-AB0F-15EA11CE34B9}"/>
              </a:ext>
            </a:extLst>
          </p:cNvPr>
          <p:cNvSpPr>
            <a:spLocks noGrp="1"/>
          </p:cNvSpPr>
          <p:nvPr>
            <p:ph idx="1"/>
          </p:nvPr>
        </p:nvSpPr>
        <p:spPr/>
        <p:txBody>
          <a:bodyPr/>
          <a:lstStyle/>
          <a:p>
            <a:r>
              <a:rPr lang="en-US" dirty="0"/>
              <a:t>You can use the same techniques to add sharing features, notifications  and deleting terms without courses to your assessment.</a:t>
            </a:r>
          </a:p>
          <a:p>
            <a:r>
              <a:rPr lang="en-US" dirty="0"/>
              <a:t>Happy coding!</a:t>
            </a:r>
          </a:p>
        </p:txBody>
      </p:sp>
    </p:spTree>
    <p:extLst>
      <p:ext uri="{BB962C8B-B14F-4D97-AF65-F5344CB8AC3E}">
        <p14:creationId xmlns:p14="http://schemas.microsoft.com/office/powerpoint/2010/main" val="3802800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609603" y="2249487"/>
            <a:ext cx="11495646" cy="3541714"/>
          </a:xfrm>
        </p:spPr>
        <p:txBody>
          <a:bodyPr>
            <a:normAutofit/>
          </a:bodyPr>
          <a:lstStyle/>
          <a:p>
            <a:pPr marL="0" indent="0">
              <a:buNone/>
            </a:pPr>
            <a:r>
              <a:rPr lang="en-US" dirty="0">
                <a:hlinkClick r:id="rId2"/>
              </a:rPr>
              <a:t>Android Developers Forum: </a:t>
            </a:r>
            <a:r>
              <a:rPr lang="en-US" dirty="0">
                <a:hlinkClick r:id="rId3"/>
              </a:rPr>
              <a:t>https://developer.android.com/</a:t>
            </a:r>
            <a:endParaRPr lang="en-US" dirty="0">
              <a:hlinkClick r:id="rId2"/>
            </a:endParaRPr>
          </a:p>
          <a:p>
            <a:pPr marL="0" indent="0">
              <a:buNone/>
            </a:pPr>
            <a:r>
              <a:rPr lang="en-US" dirty="0">
                <a:hlinkClick r:id="rId4"/>
              </a:rPr>
              <a:t>https://codelabs.developers.google.com/codelabs/android-room-with-view/#0</a:t>
            </a:r>
            <a:endParaRPr lang="en-US" dirty="0"/>
          </a:p>
          <a:p>
            <a:pPr marL="0" indent="0">
              <a:buNone/>
            </a:pPr>
            <a:r>
              <a:rPr lang="en-US" dirty="0">
                <a:hlinkClick r:id="rId5"/>
              </a:rPr>
              <a:t>https://guides.codepath.com/android/Using-the-RecyclerView</a:t>
            </a:r>
            <a:endParaRPr lang="en-US" dirty="0"/>
          </a:p>
          <a:p>
            <a:pPr marL="0" indent="0">
              <a:buNone/>
            </a:pPr>
            <a:r>
              <a:rPr lang="en-US" u="sng" dirty="0">
                <a:effectLst/>
                <a:hlinkClick r:id="rId6"/>
              </a:rPr>
              <a:t>https://www.youtube.com/watch?v=vOJCrbr144o</a:t>
            </a:r>
            <a:endParaRPr lang="en-US" u="sng" dirty="0">
              <a:effectLst/>
            </a:endParaRPr>
          </a:p>
          <a:p>
            <a:pPr marL="0" indent="0">
              <a:buNone/>
            </a:pPr>
            <a:r>
              <a:rPr lang="en-US" u="sng" dirty="0">
                <a:effectLst/>
                <a:hlinkClick r:id="rId7"/>
              </a:rPr>
              <a:t>https://www.youtube.com/watch?v=FrteWKKVyzI</a:t>
            </a:r>
            <a:endParaRPr lang="en-US" dirty="0">
              <a:effectLst/>
            </a:endParaRPr>
          </a:p>
          <a:p>
            <a:pPr marL="0" indent="0">
              <a:buNone/>
            </a:pPr>
            <a:r>
              <a:rPr lang="en-US" dirty="0"/>
              <a:t>LinkedIn Learning’s Building an Android App with Architectural Components by David </a:t>
            </a:r>
            <a:r>
              <a:rPr lang="en-US" dirty="0" err="1"/>
              <a:t>Gassner</a:t>
            </a:r>
            <a:endParaRPr lang="en-US" dirty="0">
              <a:effectLst/>
            </a:endParaRPr>
          </a:p>
          <a:p>
            <a:pPr marL="0" indent="0">
              <a:buNone/>
            </a:pPr>
            <a:endParaRPr lang="en-US" dirty="0"/>
          </a:p>
        </p:txBody>
      </p:sp>
    </p:spTree>
    <p:extLst>
      <p:ext uri="{BB962C8B-B14F-4D97-AF65-F5344CB8AC3E}">
        <p14:creationId xmlns:p14="http://schemas.microsoft.com/office/powerpoint/2010/main" val="401858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76D6-1FB7-4090-969D-029B5E69C3E3}"/>
              </a:ext>
            </a:extLst>
          </p:cNvPr>
          <p:cNvSpPr>
            <a:spLocks noGrp="1"/>
          </p:cNvSpPr>
          <p:nvPr>
            <p:ph type="title"/>
          </p:nvPr>
        </p:nvSpPr>
        <p:spPr/>
        <p:txBody>
          <a:bodyPr/>
          <a:lstStyle/>
          <a:p>
            <a:r>
              <a:rPr lang="en-US" dirty="0"/>
              <a:t>App components</a:t>
            </a:r>
          </a:p>
        </p:txBody>
      </p:sp>
      <p:sp>
        <p:nvSpPr>
          <p:cNvPr id="3" name="Content Placeholder 2">
            <a:extLst>
              <a:ext uri="{FF2B5EF4-FFF2-40B4-BE49-F238E27FC236}">
                <a16:creationId xmlns:a16="http://schemas.microsoft.com/office/drawing/2014/main" id="{EAFC14E7-E197-4E40-8A69-827489E520EA}"/>
              </a:ext>
            </a:extLst>
          </p:cNvPr>
          <p:cNvSpPr>
            <a:spLocks noGrp="1"/>
          </p:cNvSpPr>
          <p:nvPr>
            <p:ph idx="1"/>
          </p:nvPr>
        </p:nvSpPr>
        <p:spPr/>
        <p:txBody>
          <a:bodyPr>
            <a:normAutofit lnSpcReduction="10000"/>
          </a:bodyPr>
          <a:lstStyle/>
          <a:p>
            <a:r>
              <a:rPr lang="en-US" dirty="0"/>
              <a:t>There are four different types of app components:</a:t>
            </a:r>
          </a:p>
          <a:p>
            <a:pPr lvl="1"/>
            <a:r>
              <a:rPr lang="en-US" dirty="0"/>
              <a:t>Activities- the entry point for interacting with the user. It represents a single screen with a user interface. (Fragments represent a portion of the user interface in an Activity, to create a multi-pane UI. Using them is not required in the assessment, and we will not be using them in this example.)</a:t>
            </a:r>
          </a:p>
          <a:p>
            <a:pPr lvl="1"/>
            <a:r>
              <a:rPr lang="en-US" dirty="0"/>
              <a:t>Services- a general purpose entry point for keeping an app running in the background.</a:t>
            </a:r>
          </a:p>
          <a:p>
            <a:pPr lvl="1"/>
            <a:r>
              <a:rPr lang="en-US" dirty="0"/>
              <a:t>Broadcast Receivers-a component that enables the system to deliver events to the app outside of the regular user flow.</a:t>
            </a:r>
          </a:p>
          <a:p>
            <a:pPr lvl="1"/>
            <a:r>
              <a:rPr lang="en-US" dirty="0"/>
              <a:t>Content Providers- they manage a shared set of app data that you can store in the file system. (In this example you will be using the Room Persistence Library, which wraps the SQLITE implementation and  provides a different interface)</a:t>
            </a:r>
          </a:p>
        </p:txBody>
      </p:sp>
    </p:spTree>
    <p:extLst>
      <p:ext uri="{BB962C8B-B14F-4D97-AF65-F5344CB8AC3E}">
        <p14:creationId xmlns:p14="http://schemas.microsoft.com/office/powerpoint/2010/main" val="3296322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7BE60-CAFD-4BD2-8379-F85976A2BEA2}"/>
              </a:ext>
            </a:extLst>
          </p:cNvPr>
          <p:cNvSpPr>
            <a:spLocks noGrp="1"/>
          </p:cNvSpPr>
          <p:nvPr>
            <p:ph type="title"/>
          </p:nvPr>
        </p:nvSpPr>
        <p:spPr/>
        <p:txBody>
          <a:bodyPr/>
          <a:lstStyle/>
          <a:p>
            <a:r>
              <a:rPr lang="en-US" dirty="0"/>
              <a:t>Intent and Intent Filters</a:t>
            </a:r>
          </a:p>
        </p:txBody>
      </p:sp>
      <p:sp>
        <p:nvSpPr>
          <p:cNvPr id="8" name="Rectangle 1">
            <a:extLst>
              <a:ext uri="{FF2B5EF4-FFF2-40B4-BE49-F238E27FC236}">
                <a16:creationId xmlns:a16="http://schemas.microsoft.com/office/drawing/2014/main" id="{E5A99540-54DA-4FF9-B2AF-8B184B228E1F}"/>
              </a:ext>
            </a:extLst>
          </p:cNvPr>
          <p:cNvSpPr>
            <a:spLocks noGrp="1" noChangeArrowheads="1"/>
          </p:cNvSpPr>
          <p:nvPr>
            <p:ph idx="1"/>
          </p:nvPr>
        </p:nvSpPr>
        <p:spPr>
          <a:xfrm>
            <a:off x="361767" y="2249487"/>
            <a:ext cx="6430717" cy="3541714"/>
          </a:xfrm>
        </p:spPr>
        <p:txBody>
          <a:bodyPr>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t>An </a:t>
            </a:r>
            <a:r>
              <a:rPr lang="en-US" altLang="en-US" dirty="0">
                <a:hlinkClick r:id="rId2"/>
              </a:rPr>
              <a:t>Intent</a:t>
            </a:r>
            <a:r>
              <a:rPr lang="en-US" altLang="en-US" dirty="0"/>
              <a:t> is a messaging object you can use to request an action from another </a:t>
            </a:r>
            <a:r>
              <a:rPr lang="en-US" altLang="en-US" dirty="0">
                <a:hlinkClick r:id="rId3"/>
              </a:rPr>
              <a:t>app component</a:t>
            </a:r>
            <a:r>
              <a:rPr lang="en-US" altLang="en-US" dirty="0"/>
              <a:t>. There are three things major things they do (and all of them with be demonstrated in this project):</a:t>
            </a:r>
          </a:p>
          <a:p>
            <a:pPr lvl="1"/>
            <a:r>
              <a:rPr lang="en-US" altLang="en-US" dirty="0"/>
              <a:t>Start an activity</a:t>
            </a:r>
          </a:p>
          <a:p>
            <a:pPr lvl="1"/>
            <a:r>
              <a:rPr lang="en-US" altLang="en-US" dirty="0"/>
              <a:t>Start a service</a:t>
            </a:r>
          </a:p>
          <a:p>
            <a:pPr lvl="1"/>
            <a:r>
              <a:rPr lang="en-US" altLang="en-US" dirty="0"/>
              <a:t>Deliver a broadcast</a:t>
            </a:r>
          </a:p>
        </p:txBody>
      </p:sp>
      <p:pic>
        <p:nvPicPr>
          <p:cNvPr id="12" name="Picture 11">
            <a:extLst>
              <a:ext uri="{FF2B5EF4-FFF2-40B4-BE49-F238E27FC236}">
                <a16:creationId xmlns:a16="http://schemas.microsoft.com/office/drawing/2014/main" id="{39AECFD1-C7D9-48F8-A418-5FD32A91C18C}"/>
              </a:ext>
            </a:extLst>
          </p:cNvPr>
          <p:cNvPicPr>
            <a:picLocks noChangeAspect="1"/>
          </p:cNvPicPr>
          <p:nvPr/>
        </p:nvPicPr>
        <p:blipFill>
          <a:blip r:embed="rId4"/>
          <a:stretch>
            <a:fillRect/>
          </a:stretch>
        </p:blipFill>
        <p:spPr>
          <a:xfrm>
            <a:off x="6792484" y="1551621"/>
            <a:ext cx="5229225" cy="4486275"/>
          </a:xfrm>
          <a:prstGeom prst="rect">
            <a:avLst/>
          </a:prstGeom>
        </p:spPr>
      </p:pic>
    </p:spTree>
    <p:extLst>
      <p:ext uri="{BB962C8B-B14F-4D97-AF65-F5344CB8AC3E}">
        <p14:creationId xmlns:p14="http://schemas.microsoft.com/office/powerpoint/2010/main" val="193830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847C-74E1-44E6-BD85-2701A3C8E3E8}"/>
              </a:ext>
            </a:extLst>
          </p:cNvPr>
          <p:cNvSpPr>
            <a:spLocks noGrp="1"/>
          </p:cNvSpPr>
          <p:nvPr>
            <p:ph type="title"/>
          </p:nvPr>
        </p:nvSpPr>
        <p:spPr/>
        <p:txBody>
          <a:bodyPr/>
          <a:lstStyle/>
          <a:p>
            <a:r>
              <a:rPr lang="en-US" dirty="0"/>
              <a:t>Android Activity </a:t>
            </a:r>
            <a:br>
              <a:rPr lang="en-US" dirty="0"/>
            </a:br>
            <a:r>
              <a:rPr lang="en-US" dirty="0"/>
              <a:t>Life Cycle</a:t>
            </a:r>
          </a:p>
        </p:txBody>
      </p:sp>
      <p:sp>
        <p:nvSpPr>
          <p:cNvPr id="3" name="Content Placeholder 2">
            <a:extLst>
              <a:ext uri="{FF2B5EF4-FFF2-40B4-BE49-F238E27FC236}">
                <a16:creationId xmlns:a16="http://schemas.microsoft.com/office/drawing/2014/main" id="{24E398B6-F874-4B6B-A805-998E420823B3}"/>
              </a:ext>
            </a:extLst>
          </p:cNvPr>
          <p:cNvSpPr>
            <a:spLocks noGrp="1"/>
          </p:cNvSpPr>
          <p:nvPr>
            <p:ph idx="1"/>
          </p:nvPr>
        </p:nvSpPr>
        <p:spPr>
          <a:xfrm>
            <a:off x="1141412" y="2249486"/>
            <a:ext cx="4518243" cy="4326126"/>
          </a:xfrm>
        </p:spPr>
        <p:txBody>
          <a:bodyPr>
            <a:normAutofit/>
          </a:bodyPr>
          <a:lstStyle/>
          <a:p>
            <a:r>
              <a:rPr lang="en-US" dirty="0"/>
              <a:t>As a user navigates through, out of, and back to your app, the Activity instances transition through these different states.</a:t>
            </a:r>
          </a:p>
          <a:p>
            <a:r>
              <a:rPr lang="en-US" dirty="0"/>
              <a:t>The Activity class provides a set of six callbacks: </a:t>
            </a:r>
            <a:r>
              <a:rPr lang="en-US" dirty="0" err="1"/>
              <a:t>onCreate</a:t>
            </a:r>
            <a:r>
              <a:rPr lang="en-US" dirty="0"/>
              <a:t>(), </a:t>
            </a:r>
            <a:r>
              <a:rPr lang="en-US" dirty="0" err="1"/>
              <a:t>onStart</a:t>
            </a:r>
            <a:r>
              <a:rPr lang="en-US" dirty="0"/>
              <a:t>(), </a:t>
            </a:r>
            <a:r>
              <a:rPr lang="en-US" dirty="0" err="1"/>
              <a:t>onResume</a:t>
            </a:r>
            <a:r>
              <a:rPr lang="en-US" dirty="0"/>
              <a:t>(),</a:t>
            </a:r>
            <a:r>
              <a:rPr lang="en-US" dirty="0" err="1"/>
              <a:t>onPause</a:t>
            </a:r>
            <a:r>
              <a:rPr lang="en-US" dirty="0"/>
              <a:t>(), </a:t>
            </a:r>
            <a:r>
              <a:rPr lang="en-US" dirty="0" err="1"/>
              <a:t>onStop</a:t>
            </a:r>
            <a:r>
              <a:rPr lang="en-US" dirty="0"/>
              <a:t>() and </a:t>
            </a:r>
            <a:r>
              <a:rPr lang="en-US" dirty="0" err="1"/>
              <a:t>onDestroy</a:t>
            </a:r>
            <a:r>
              <a:rPr lang="en-US" dirty="0"/>
              <a:t>(). The system invokes these as an activity enters a new state. These methods have default values, but they can be overridden.</a:t>
            </a:r>
          </a:p>
        </p:txBody>
      </p:sp>
      <p:pic>
        <p:nvPicPr>
          <p:cNvPr id="4" name="Picture 3">
            <a:extLst>
              <a:ext uri="{FF2B5EF4-FFF2-40B4-BE49-F238E27FC236}">
                <a16:creationId xmlns:a16="http://schemas.microsoft.com/office/drawing/2014/main" id="{265685DC-4DE6-4B63-8413-8DF3BD95A1C3}"/>
              </a:ext>
            </a:extLst>
          </p:cNvPr>
          <p:cNvPicPr>
            <a:picLocks noChangeAspect="1"/>
          </p:cNvPicPr>
          <p:nvPr/>
        </p:nvPicPr>
        <p:blipFill>
          <a:blip r:embed="rId2"/>
          <a:stretch>
            <a:fillRect/>
          </a:stretch>
        </p:blipFill>
        <p:spPr>
          <a:xfrm>
            <a:off x="5858534" y="0"/>
            <a:ext cx="5152818" cy="6858000"/>
          </a:xfrm>
          <a:prstGeom prst="rect">
            <a:avLst/>
          </a:prstGeom>
        </p:spPr>
      </p:pic>
    </p:spTree>
    <p:extLst>
      <p:ext uri="{BB962C8B-B14F-4D97-AF65-F5344CB8AC3E}">
        <p14:creationId xmlns:p14="http://schemas.microsoft.com/office/powerpoint/2010/main" val="1494785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E79F-D804-4D5D-A9D4-480667DAB5C6}"/>
              </a:ext>
            </a:extLst>
          </p:cNvPr>
          <p:cNvSpPr>
            <a:spLocks noGrp="1"/>
          </p:cNvSpPr>
          <p:nvPr>
            <p:ph type="title"/>
          </p:nvPr>
        </p:nvSpPr>
        <p:spPr/>
        <p:txBody>
          <a:bodyPr/>
          <a:lstStyle/>
          <a:p>
            <a:r>
              <a:rPr lang="en-US" dirty="0"/>
              <a:t>The screen design</a:t>
            </a:r>
          </a:p>
        </p:txBody>
      </p:sp>
      <p:sp>
        <p:nvSpPr>
          <p:cNvPr id="3" name="Content Placeholder 2">
            <a:extLst>
              <a:ext uri="{FF2B5EF4-FFF2-40B4-BE49-F238E27FC236}">
                <a16:creationId xmlns:a16="http://schemas.microsoft.com/office/drawing/2014/main" id="{BD9510B3-F522-4DF7-AD33-25F5FE03495C}"/>
              </a:ext>
            </a:extLst>
          </p:cNvPr>
          <p:cNvSpPr>
            <a:spLocks noGrp="1"/>
          </p:cNvSpPr>
          <p:nvPr>
            <p:ph idx="1"/>
          </p:nvPr>
        </p:nvSpPr>
        <p:spPr>
          <a:xfrm>
            <a:off x="1141413" y="2249487"/>
            <a:ext cx="4954587" cy="3541714"/>
          </a:xfrm>
        </p:spPr>
        <p:txBody>
          <a:bodyPr>
            <a:normAutofit/>
          </a:bodyPr>
          <a:lstStyle/>
          <a:p>
            <a:r>
              <a:rPr lang="en-US" dirty="0"/>
              <a:t>The screen can be designed declaratively (with XML files in the layout resources) or programmatically. </a:t>
            </a:r>
          </a:p>
          <a:p>
            <a:r>
              <a:rPr lang="en-US" dirty="0"/>
              <a:t>To the right you can see an example of an XML layout file.</a:t>
            </a:r>
          </a:p>
        </p:txBody>
      </p:sp>
      <p:sp>
        <p:nvSpPr>
          <p:cNvPr id="13" name="Rectangle 5">
            <a:extLst>
              <a:ext uri="{FF2B5EF4-FFF2-40B4-BE49-F238E27FC236}">
                <a16:creationId xmlns:a16="http://schemas.microsoft.com/office/drawing/2014/main" id="{9A477F85-CF1E-49F4-803F-DD5149D0B11E}"/>
              </a:ext>
            </a:extLst>
          </p:cNvPr>
          <p:cNvSpPr>
            <a:spLocks noChangeArrowheads="1"/>
          </p:cNvSpPr>
          <p:nvPr/>
        </p:nvSpPr>
        <p:spPr bwMode="auto">
          <a:xfrm>
            <a:off x="6467706" y="2562749"/>
            <a:ext cx="5724293"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080808"/>
                </a:solidFill>
                <a:effectLst/>
                <a:latin typeface="JetBrains Mono"/>
              </a:rPr>
              <a:t>&lt;?</a:t>
            </a:r>
            <a:r>
              <a:rPr kumimoji="0" lang="en-US" altLang="en-US" sz="1400" b="0" i="0" u="none" strike="noStrike" cap="none" normalizeH="0" baseline="0" dirty="0">
                <a:ln>
                  <a:noFill/>
                </a:ln>
                <a:solidFill>
                  <a:srgbClr val="174AD4"/>
                </a:solidFill>
                <a:effectLst/>
                <a:latin typeface="JetBrains Mono"/>
              </a:rPr>
              <a:t>xml version</a:t>
            </a:r>
            <a:r>
              <a:rPr kumimoji="0" lang="en-US" altLang="en-US" sz="1400" b="0" i="0" u="none" strike="noStrike" cap="none" normalizeH="0" baseline="0" dirty="0">
                <a:ln>
                  <a:noFill/>
                </a:ln>
                <a:solidFill>
                  <a:srgbClr val="067D17"/>
                </a:solidFill>
                <a:effectLst/>
                <a:latin typeface="JetBrains Mono"/>
              </a:rPr>
              <a:t>="1.0" </a:t>
            </a:r>
            <a:r>
              <a:rPr kumimoji="0" lang="en-US" altLang="en-US" sz="1400" b="0" i="0" u="none" strike="noStrike" cap="none" normalizeH="0" baseline="0" dirty="0">
                <a:ln>
                  <a:noFill/>
                </a:ln>
                <a:solidFill>
                  <a:srgbClr val="174AD4"/>
                </a:solidFill>
                <a:effectLst/>
                <a:latin typeface="JetBrains Mono"/>
              </a:rPr>
              <a:t>encoding</a:t>
            </a:r>
            <a:r>
              <a:rPr kumimoji="0" lang="en-US" altLang="en-US" sz="1400" b="0" i="0" u="none" strike="noStrike" cap="none" normalizeH="0" baseline="0" dirty="0">
                <a:ln>
                  <a:noFill/>
                </a:ln>
                <a:solidFill>
                  <a:srgbClr val="067D17"/>
                </a:solidFill>
                <a:effectLst/>
                <a:latin typeface="JetBrains Mono"/>
              </a:rPr>
              <a:t>="utf-8"</a:t>
            </a:r>
            <a:r>
              <a:rPr kumimoji="0" lang="en-US" altLang="en-US" sz="1400" b="0" i="1" u="none" strike="noStrike" cap="none" normalizeH="0" baseline="0" dirty="0">
                <a:ln>
                  <a:noFill/>
                </a:ln>
                <a:solidFill>
                  <a:srgbClr val="080808"/>
                </a:solidFill>
                <a:effectLst/>
                <a:latin typeface="JetBrains Mono"/>
              </a:rPr>
              <a:t>?&gt;</a:t>
            </a:r>
            <a:br>
              <a:rPr kumimoji="0" lang="en-US" altLang="en-US" sz="1400" b="0" i="1"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&lt;</a:t>
            </a:r>
            <a:r>
              <a:rPr kumimoji="0" lang="en-US" altLang="en-US" sz="1400" b="0" i="0" u="none" strike="noStrike" cap="none" normalizeH="0" baseline="0" dirty="0" err="1">
                <a:ln>
                  <a:noFill/>
                </a:ln>
                <a:solidFill>
                  <a:srgbClr val="0033B3"/>
                </a:solidFill>
                <a:effectLst/>
                <a:latin typeface="JetBrains Mono"/>
              </a:rPr>
              <a:t>androidx.constraintlayout.widget.ConstraintLayout</a:t>
            </a:r>
            <a:r>
              <a:rPr kumimoji="0" lang="en-US" altLang="en-US" sz="1400" b="0" i="0" u="none" strike="noStrike" cap="none" normalizeH="0" baseline="0" dirty="0">
                <a:ln>
                  <a:noFill/>
                </a:ln>
                <a:solidFill>
                  <a:srgbClr val="0033B3"/>
                </a:solidFill>
                <a:effectLst/>
                <a:latin typeface="JetBrains Mono"/>
              </a:rPr>
              <a:t> </a:t>
            </a:r>
            <a:r>
              <a:rPr kumimoji="0" lang="en-US" altLang="en-US" sz="1400" b="0" i="0" u="none" strike="noStrike" cap="none" normalizeH="0" baseline="0" dirty="0" err="1">
                <a:ln>
                  <a:noFill/>
                </a:ln>
                <a:solidFill>
                  <a:srgbClr val="174AD4"/>
                </a:solidFill>
                <a:effectLst/>
                <a:latin typeface="JetBrains Mono"/>
              </a:rPr>
              <a:t>xmlns:</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a:ln>
                  <a:noFill/>
                </a:ln>
                <a:solidFill>
                  <a:srgbClr val="067D17"/>
                </a:solidFill>
                <a:effectLst/>
                <a:latin typeface="JetBrains Mono"/>
              </a:rPr>
              <a:t>="http://schemas.android.com/</a:t>
            </a:r>
            <a:r>
              <a:rPr kumimoji="0" lang="en-US" altLang="en-US" sz="1400" b="0" i="0" u="none" strike="noStrike" cap="none" normalizeH="0" baseline="0" dirty="0" err="1">
                <a:ln>
                  <a:noFill/>
                </a:ln>
                <a:solidFill>
                  <a:srgbClr val="067D17"/>
                </a:solidFill>
                <a:effectLst/>
                <a:latin typeface="JetBrains Mono"/>
              </a:rPr>
              <a:t>apk</a:t>
            </a:r>
            <a:r>
              <a:rPr kumimoji="0" lang="en-US" altLang="en-US" sz="1400" b="0" i="0" u="none" strike="noStrike" cap="none" normalizeH="0" baseline="0" dirty="0">
                <a:ln>
                  <a:noFill/>
                </a:ln>
                <a:solidFill>
                  <a:srgbClr val="067D17"/>
                </a:solidFill>
                <a:effectLst/>
                <a:latin typeface="JetBrains Mono"/>
              </a:rPr>
              <a:t>/res/android"</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174AD4"/>
                </a:solidFill>
                <a:effectLst/>
                <a:latin typeface="JetBrains Mono"/>
              </a:rPr>
              <a:t>xmlns:</a:t>
            </a:r>
            <a:r>
              <a:rPr kumimoji="0" lang="en-US" altLang="en-US" sz="1400" b="0" i="0" u="none" strike="noStrike" cap="none" normalizeH="0" baseline="0" dirty="0" err="1">
                <a:ln>
                  <a:noFill/>
                </a:ln>
                <a:solidFill>
                  <a:srgbClr val="871094"/>
                </a:solidFill>
                <a:effectLst/>
                <a:latin typeface="JetBrains Mono"/>
              </a:rPr>
              <a:t>app</a:t>
            </a:r>
            <a:r>
              <a:rPr kumimoji="0" lang="en-US" altLang="en-US" sz="1400" b="0" i="0" u="none" strike="noStrike" cap="none" normalizeH="0" baseline="0" dirty="0">
                <a:ln>
                  <a:noFill/>
                </a:ln>
                <a:solidFill>
                  <a:srgbClr val="067D17"/>
                </a:solidFill>
                <a:effectLst/>
                <a:latin typeface="JetBrains Mono"/>
              </a:rPr>
              <a:t>="http://schemas.android.com/</a:t>
            </a:r>
            <a:r>
              <a:rPr kumimoji="0" lang="en-US" altLang="en-US" sz="1400" b="0" i="0" u="none" strike="noStrike" cap="none" normalizeH="0" baseline="0" dirty="0" err="1">
                <a:ln>
                  <a:noFill/>
                </a:ln>
                <a:solidFill>
                  <a:srgbClr val="067D17"/>
                </a:solidFill>
                <a:effectLst/>
                <a:latin typeface="JetBrains Mono"/>
              </a:rPr>
              <a:t>apk</a:t>
            </a:r>
            <a:r>
              <a:rPr kumimoji="0" lang="en-US" altLang="en-US" sz="1400" b="0" i="0" u="none" strike="noStrike" cap="none" normalizeH="0" baseline="0" dirty="0">
                <a:ln>
                  <a:noFill/>
                </a:ln>
                <a:solidFill>
                  <a:srgbClr val="067D17"/>
                </a:solidFill>
                <a:effectLst/>
                <a:latin typeface="JetBrains Mono"/>
              </a:rPr>
              <a:t>/res-auto"</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174AD4"/>
                </a:solidFill>
                <a:effectLst/>
                <a:latin typeface="JetBrains Mono"/>
              </a:rPr>
              <a:t>xmlns:</a:t>
            </a:r>
            <a:r>
              <a:rPr kumimoji="0" lang="en-US" altLang="en-US" sz="1400" b="0" i="0" u="none" strike="noStrike" cap="none" normalizeH="0" baseline="0" dirty="0" err="1">
                <a:ln>
                  <a:noFill/>
                </a:ln>
                <a:solidFill>
                  <a:srgbClr val="871094"/>
                </a:solidFill>
                <a:effectLst/>
                <a:latin typeface="JetBrains Mono"/>
              </a:rPr>
              <a:t>tools</a:t>
            </a:r>
            <a:r>
              <a:rPr kumimoji="0" lang="en-US" altLang="en-US" sz="1400" b="0" i="0" u="none" strike="noStrike" cap="none" normalizeH="0" baseline="0" dirty="0">
                <a:ln>
                  <a:noFill/>
                </a:ln>
                <a:solidFill>
                  <a:srgbClr val="067D17"/>
                </a:solidFill>
                <a:effectLst/>
                <a:latin typeface="JetBrains Mono"/>
              </a:rPr>
              <a:t>="http://schemas.android.com/tools"</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err="1">
                <a:ln>
                  <a:noFill/>
                </a:ln>
                <a:solidFill>
                  <a:srgbClr val="174AD4"/>
                </a:solidFill>
                <a:effectLst/>
                <a:latin typeface="JetBrains Mono"/>
              </a:rPr>
              <a:t>:layout_width</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err="1">
                <a:ln>
                  <a:noFill/>
                </a:ln>
                <a:solidFill>
                  <a:srgbClr val="067D17"/>
                </a:solidFill>
                <a:effectLst/>
                <a:latin typeface="JetBrains Mono"/>
              </a:rPr>
              <a:t>match_parent</a:t>
            </a:r>
            <a:r>
              <a:rPr kumimoji="0" lang="en-US" altLang="en-US" sz="1400" b="0" i="0" u="none" strike="noStrike" cap="none" normalizeH="0" baseline="0" dirty="0">
                <a:ln>
                  <a:noFill/>
                </a:ln>
                <a:solidFill>
                  <a:srgbClr val="067D17"/>
                </a:solidFill>
                <a:effectLst/>
                <a:latin typeface="JetBrains Mono"/>
              </a:rPr>
              <a: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err="1">
                <a:ln>
                  <a:noFill/>
                </a:ln>
                <a:solidFill>
                  <a:srgbClr val="174AD4"/>
                </a:solidFill>
                <a:effectLst/>
                <a:latin typeface="JetBrains Mono"/>
              </a:rPr>
              <a:t>:layout_height</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err="1">
                <a:ln>
                  <a:noFill/>
                </a:ln>
                <a:solidFill>
                  <a:srgbClr val="067D17"/>
                </a:solidFill>
                <a:effectLst/>
                <a:latin typeface="JetBrains Mono"/>
              </a:rPr>
              <a:t>match_parent</a:t>
            </a:r>
            <a:r>
              <a:rPr kumimoji="0" lang="en-US" altLang="en-US" sz="1400" b="0" i="0" u="none" strike="noStrike" cap="none" normalizeH="0" baseline="0" dirty="0">
                <a:ln>
                  <a:noFill/>
                </a:ln>
                <a:solidFill>
                  <a:srgbClr val="067D17"/>
                </a:solidFill>
                <a:effectLst/>
                <a:latin typeface="JetBrains Mono"/>
              </a:rPr>
              <a: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tools</a:t>
            </a:r>
            <a:r>
              <a:rPr kumimoji="0" lang="en-US" altLang="en-US" sz="1400" b="0" i="0" u="none" strike="noStrike" cap="none" normalizeH="0" baseline="0" dirty="0" err="1">
                <a:ln>
                  <a:noFill/>
                </a:ln>
                <a:solidFill>
                  <a:srgbClr val="174AD4"/>
                </a:solidFill>
                <a:effectLst/>
                <a:latin typeface="JetBrains Mono"/>
              </a:rPr>
              <a:t>:context</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err="1">
                <a:ln>
                  <a:noFill/>
                </a:ln>
                <a:solidFill>
                  <a:srgbClr val="067D17"/>
                </a:solidFill>
                <a:effectLst/>
                <a:latin typeface="JetBrains Mono"/>
              </a:rPr>
              <a:t>MainActivity</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a:ln>
                  <a:noFill/>
                </a:ln>
                <a:solidFill>
                  <a:srgbClr val="080808"/>
                </a:solidFill>
                <a:effectLst/>
                <a:latin typeface="JetBrains Mono"/>
              </a:rPr>
              <a:t>&gt;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&lt;</a:t>
            </a:r>
            <a:r>
              <a:rPr kumimoji="0" lang="en-US" altLang="en-US" sz="1400" b="0" i="0" u="none" strike="noStrike" cap="none" normalizeH="0" baseline="0" dirty="0" err="1">
                <a:ln>
                  <a:noFill/>
                </a:ln>
                <a:solidFill>
                  <a:srgbClr val="0033B3"/>
                </a:solidFill>
                <a:effectLst/>
                <a:latin typeface="JetBrains Mono"/>
              </a:rPr>
              <a:t>TextView</a:t>
            </a:r>
            <a:br>
              <a:rPr kumimoji="0" lang="en-US" altLang="en-US" sz="1400" b="0" i="0" u="none" strike="noStrike" cap="none" normalizeH="0" baseline="0" dirty="0">
                <a:ln>
                  <a:noFill/>
                </a:ln>
                <a:solidFill>
                  <a:srgbClr val="0033B3"/>
                </a:solidFill>
                <a:effectLst/>
                <a:latin typeface="JetBrains Mono"/>
              </a:rPr>
            </a:br>
            <a:r>
              <a:rPr kumimoji="0" lang="en-US" altLang="en-US" sz="1400" b="0" i="0" u="none" strike="noStrike" cap="none" normalizeH="0" baseline="0" dirty="0">
                <a:ln>
                  <a:noFill/>
                </a:ln>
                <a:solidFill>
                  <a:srgbClr val="0033B3"/>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err="1">
                <a:ln>
                  <a:noFill/>
                </a:ln>
                <a:solidFill>
                  <a:srgbClr val="174AD4"/>
                </a:solidFill>
                <a:effectLst/>
                <a:latin typeface="JetBrains Mono"/>
              </a:rPr>
              <a:t>:layout_width</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err="1">
                <a:ln>
                  <a:noFill/>
                </a:ln>
                <a:solidFill>
                  <a:srgbClr val="067D17"/>
                </a:solidFill>
                <a:effectLst/>
                <a:latin typeface="JetBrains Mono"/>
              </a:rPr>
              <a:t>wrap_content</a:t>
            </a:r>
            <a:r>
              <a:rPr kumimoji="0" lang="en-US" altLang="en-US" sz="1400" b="0" i="0" u="none" strike="noStrike" cap="none" normalizeH="0" baseline="0" dirty="0">
                <a:ln>
                  <a:noFill/>
                </a:ln>
                <a:solidFill>
                  <a:srgbClr val="067D17"/>
                </a:solidFill>
                <a:effectLst/>
                <a:latin typeface="JetBrains Mono"/>
              </a:rPr>
              <a: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err="1">
                <a:ln>
                  <a:noFill/>
                </a:ln>
                <a:solidFill>
                  <a:srgbClr val="174AD4"/>
                </a:solidFill>
                <a:effectLst/>
                <a:latin typeface="JetBrains Mono"/>
              </a:rPr>
              <a:t>:layout_height</a:t>
            </a:r>
            <a:r>
              <a:rPr kumimoji="0" lang="en-US" altLang="en-US" sz="1400" b="0" i="0" u="none" strike="noStrike" cap="none" normalizeH="0" baseline="0" dirty="0">
                <a:ln>
                  <a:noFill/>
                </a:ln>
                <a:solidFill>
                  <a:srgbClr val="067D17"/>
                </a:solidFill>
                <a:effectLst/>
                <a:latin typeface="JetBrains Mono"/>
              </a:rPr>
              <a:t>="</a:t>
            </a:r>
            <a:r>
              <a:rPr kumimoji="0" lang="en-US" altLang="en-US" sz="1400" b="0" i="0" u="none" strike="noStrike" cap="none" normalizeH="0" baseline="0" dirty="0" err="1">
                <a:ln>
                  <a:noFill/>
                </a:ln>
                <a:solidFill>
                  <a:srgbClr val="067D17"/>
                </a:solidFill>
                <a:effectLst/>
                <a:latin typeface="JetBrains Mono"/>
              </a:rPr>
              <a:t>wrap_content</a:t>
            </a:r>
            <a:r>
              <a:rPr kumimoji="0" lang="en-US" altLang="en-US" sz="1400" b="0" i="0" u="none" strike="noStrike" cap="none" normalizeH="0" baseline="0" dirty="0">
                <a:ln>
                  <a:noFill/>
                </a:ln>
                <a:solidFill>
                  <a:srgbClr val="067D17"/>
                </a:solidFill>
                <a:effectLst/>
                <a:latin typeface="JetBrains Mono"/>
              </a:rPr>
              <a: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android</a:t>
            </a:r>
            <a:r>
              <a:rPr kumimoji="0" lang="en-US" altLang="en-US" sz="1400" b="0" i="0" u="none" strike="noStrike" cap="none" normalizeH="0" baseline="0" dirty="0" err="1">
                <a:ln>
                  <a:noFill/>
                </a:ln>
                <a:solidFill>
                  <a:srgbClr val="174AD4"/>
                </a:solidFill>
                <a:effectLst/>
                <a:latin typeface="JetBrains Mono"/>
              </a:rPr>
              <a:t>:text</a:t>
            </a:r>
            <a:r>
              <a:rPr kumimoji="0" lang="en-US" altLang="en-US" sz="1400" b="0" i="0" u="none" strike="noStrike" cap="none" normalizeH="0" baseline="0" dirty="0">
                <a:ln>
                  <a:noFill/>
                </a:ln>
                <a:solidFill>
                  <a:srgbClr val="067D17"/>
                </a:solidFill>
                <a:effectLst/>
                <a:latin typeface="JetBrains Mono"/>
              </a:rPr>
              <a:t>="Hello World!"</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app</a:t>
            </a:r>
            <a:r>
              <a:rPr kumimoji="0" lang="en-US" altLang="en-US" sz="1400" b="0" i="0" u="none" strike="noStrike" cap="none" normalizeH="0" baseline="0" dirty="0" err="1">
                <a:ln>
                  <a:noFill/>
                </a:ln>
                <a:solidFill>
                  <a:srgbClr val="174AD4"/>
                </a:solidFill>
                <a:effectLst/>
                <a:latin typeface="JetBrains Mono"/>
              </a:rPr>
              <a:t>:layout_constraintBottom_toBottomOf</a:t>
            </a:r>
            <a:r>
              <a:rPr kumimoji="0" lang="en-US" altLang="en-US" sz="1400" b="0" i="0" u="none" strike="noStrike" cap="none" normalizeH="0" baseline="0" dirty="0">
                <a:ln>
                  <a:noFill/>
                </a:ln>
                <a:solidFill>
                  <a:srgbClr val="067D17"/>
                </a:solidFill>
                <a:effectLst/>
                <a:latin typeface="JetBrains Mono"/>
              </a:rPr>
              <a:t>="parent"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app</a:t>
            </a:r>
            <a:r>
              <a:rPr kumimoji="0" lang="en-US" altLang="en-US" sz="1400" b="0" i="0" u="none" strike="noStrike" cap="none" normalizeH="0" baseline="0" dirty="0" err="1">
                <a:ln>
                  <a:noFill/>
                </a:ln>
                <a:solidFill>
                  <a:srgbClr val="174AD4"/>
                </a:solidFill>
                <a:effectLst/>
                <a:latin typeface="JetBrains Mono"/>
              </a:rPr>
              <a:t>:layout_constraintLeft_toLeftOf</a:t>
            </a:r>
            <a:r>
              <a:rPr kumimoji="0" lang="en-US" altLang="en-US" sz="1400" b="0" i="0" u="none" strike="noStrike" cap="none" normalizeH="0" baseline="0" dirty="0">
                <a:ln>
                  <a:noFill/>
                </a:ln>
                <a:solidFill>
                  <a:srgbClr val="067D17"/>
                </a:solidFill>
                <a:effectLst/>
                <a:latin typeface="JetBrains Mono"/>
              </a:rPr>
              <a:t>="parent"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app</a:t>
            </a:r>
            <a:r>
              <a:rPr kumimoji="0" lang="en-US" altLang="en-US" sz="1400" b="0" i="0" u="none" strike="noStrike" cap="none" normalizeH="0" baseline="0" dirty="0" err="1">
                <a:ln>
                  <a:noFill/>
                </a:ln>
                <a:solidFill>
                  <a:srgbClr val="174AD4"/>
                </a:solidFill>
                <a:effectLst/>
                <a:latin typeface="JetBrains Mono"/>
              </a:rPr>
              <a:t>:layout_constraintRight_toRightOf</a:t>
            </a:r>
            <a:r>
              <a:rPr kumimoji="0" lang="en-US" altLang="en-US" sz="1400" b="0" i="0" u="none" strike="noStrike" cap="none" normalizeH="0" baseline="0" dirty="0">
                <a:ln>
                  <a:noFill/>
                </a:ln>
                <a:solidFill>
                  <a:srgbClr val="067D17"/>
                </a:solidFill>
                <a:effectLst/>
                <a:latin typeface="JetBrains Mono"/>
              </a:rPr>
              <a:t>="parent"</a:t>
            </a:r>
            <a:br>
              <a:rPr kumimoji="0" lang="en-US" altLang="en-US" sz="1400" b="0" i="0" u="none" strike="noStrike" cap="none" normalizeH="0" baseline="0" dirty="0">
                <a:ln>
                  <a:noFill/>
                </a:ln>
                <a:solidFill>
                  <a:srgbClr val="067D17"/>
                </a:solidFill>
                <a:effectLst/>
                <a:latin typeface="JetBrains Mono"/>
              </a:rPr>
            </a:br>
            <a:r>
              <a:rPr kumimoji="0" lang="en-US" altLang="en-US" sz="1400" b="0" i="0" u="none" strike="noStrike" cap="none" normalizeH="0" baseline="0" dirty="0">
                <a:ln>
                  <a:noFill/>
                </a:ln>
                <a:solidFill>
                  <a:srgbClr val="067D17"/>
                </a:solidFill>
                <a:effectLst/>
                <a:latin typeface="JetBrains Mono"/>
              </a:rPr>
              <a:t>        </a:t>
            </a:r>
            <a:r>
              <a:rPr kumimoji="0" lang="en-US" altLang="en-US" sz="1400" b="0" i="0" u="none" strike="noStrike" cap="none" normalizeH="0" baseline="0" dirty="0" err="1">
                <a:ln>
                  <a:noFill/>
                </a:ln>
                <a:solidFill>
                  <a:srgbClr val="871094"/>
                </a:solidFill>
                <a:effectLst/>
                <a:latin typeface="JetBrains Mono"/>
              </a:rPr>
              <a:t>app</a:t>
            </a:r>
            <a:r>
              <a:rPr kumimoji="0" lang="en-US" altLang="en-US" sz="1400" b="0" i="0" u="none" strike="noStrike" cap="none" normalizeH="0" baseline="0" dirty="0" err="1">
                <a:ln>
                  <a:noFill/>
                </a:ln>
                <a:solidFill>
                  <a:srgbClr val="174AD4"/>
                </a:solidFill>
                <a:effectLst/>
                <a:latin typeface="JetBrains Mono"/>
              </a:rPr>
              <a:t>:layout_constraintTop_toTopOf</a:t>
            </a:r>
            <a:r>
              <a:rPr kumimoji="0" lang="en-US" altLang="en-US" sz="1400" b="0" i="0" u="none" strike="noStrike" cap="none" normalizeH="0" baseline="0" dirty="0">
                <a:ln>
                  <a:noFill/>
                </a:ln>
                <a:solidFill>
                  <a:srgbClr val="067D17"/>
                </a:solidFill>
                <a:effectLst/>
                <a:latin typeface="JetBrains Mono"/>
              </a:rPr>
              <a:t>="parent" </a:t>
            </a:r>
            <a:r>
              <a:rPr kumimoji="0" lang="en-US" altLang="en-US" sz="1400" b="0" i="0" u="none" strike="noStrike" cap="none" normalizeH="0" baseline="0" dirty="0">
                <a:ln>
                  <a:noFill/>
                </a:ln>
                <a:solidFill>
                  <a:srgbClr val="080808"/>
                </a:solidFill>
                <a:effectLst/>
                <a:latin typeface="JetBrains Mono"/>
              </a:rPr>
              <a:t>/&gt;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&lt;/</a:t>
            </a:r>
            <a:r>
              <a:rPr kumimoji="0" lang="en-US" altLang="en-US" sz="1400" b="0" i="0" u="none" strike="noStrike" cap="none" normalizeH="0" baseline="0" dirty="0" err="1">
                <a:ln>
                  <a:noFill/>
                </a:ln>
                <a:solidFill>
                  <a:srgbClr val="0033B3"/>
                </a:solidFill>
                <a:effectLst/>
                <a:latin typeface="JetBrains Mono"/>
              </a:rPr>
              <a:t>androidx.constraintlayout.widget.ConstraintLayout</a:t>
            </a:r>
            <a:r>
              <a:rPr kumimoji="0" lang="en-US" altLang="en-US" sz="1400" b="0" i="0" u="none" strike="noStrike" cap="none" normalizeH="0" baseline="0" dirty="0">
                <a:ln>
                  <a:noFill/>
                </a:ln>
                <a:solidFill>
                  <a:srgbClr val="080808"/>
                </a:solidFill>
                <a:effectLst/>
                <a:latin typeface="JetBrains Mono"/>
              </a:rPr>
              <a:t>&gt;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0020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20E5-E345-4EA3-AFC3-9F700C14FBAB}"/>
              </a:ext>
            </a:extLst>
          </p:cNvPr>
          <p:cNvSpPr>
            <a:spLocks noGrp="1"/>
          </p:cNvSpPr>
          <p:nvPr>
            <p:ph type="title"/>
          </p:nvPr>
        </p:nvSpPr>
        <p:spPr/>
        <p:txBody>
          <a:bodyPr/>
          <a:lstStyle/>
          <a:p>
            <a:r>
              <a:rPr lang="en-US" dirty="0"/>
              <a:t>Navigation between screens</a:t>
            </a:r>
          </a:p>
        </p:txBody>
      </p:sp>
      <p:sp>
        <p:nvSpPr>
          <p:cNvPr id="3" name="Content Placeholder 2">
            <a:extLst>
              <a:ext uri="{FF2B5EF4-FFF2-40B4-BE49-F238E27FC236}">
                <a16:creationId xmlns:a16="http://schemas.microsoft.com/office/drawing/2014/main" id="{B20ECD8F-BA1F-4183-A59D-0884563DD7DE}"/>
              </a:ext>
            </a:extLst>
          </p:cNvPr>
          <p:cNvSpPr>
            <a:spLocks noGrp="1"/>
          </p:cNvSpPr>
          <p:nvPr>
            <p:ph sz="half" idx="1"/>
          </p:nvPr>
        </p:nvSpPr>
        <p:spPr>
          <a:xfrm>
            <a:off x="620485" y="2186188"/>
            <a:ext cx="5303903" cy="4191001"/>
          </a:xfrm>
        </p:spPr>
        <p:txBody>
          <a:bodyPr>
            <a:normAutofit/>
          </a:bodyPr>
          <a:lstStyle/>
          <a:p>
            <a:r>
              <a:rPr lang="en-US" dirty="0"/>
              <a:t>Add a back arrow to the toolbar by setting the parent in the Android Manifest</a:t>
            </a:r>
          </a:p>
          <a:p>
            <a:pPr marL="45720" indent="0">
              <a:buNone/>
            </a:pPr>
            <a:r>
              <a:rPr lang="en-US" dirty="0"/>
              <a:t>Add an additional method to close screen-&gt;</a:t>
            </a:r>
          </a:p>
          <a:p>
            <a:pPr marL="45720" indent="0">
              <a:buNone/>
            </a:pPr>
            <a:r>
              <a:rPr lang="en-US" dirty="0"/>
              <a:t>Add the </a:t>
            </a:r>
            <a:r>
              <a:rPr lang="en-US" dirty="0" err="1"/>
              <a:t>onResume</a:t>
            </a:r>
            <a:r>
              <a:rPr lang="en-US" dirty="0"/>
              <a:t>() to the prior screen, and have it refresh anything that needs refreshing</a:t>
            </a:r>
          </a:p>
          <a:p>
            <a:pPr marL="45720" indent="0">
              <a:buNone/>
            </a:pPr>
            <a:r>
              <a:rPr lang="en-US" dirty="0"/>
              <a:t>@Override</a:t>
            </a:r>
          </a:p>
          <a:p>
            <a:pPr marL="45720" indent="0">
              <a:buNone/>
            </a:pPr>
            <a:r>
              <a:rPr lang="en-US" dirty="0"/>
              <a:t>protected void </a:t>
            </a:r>
            <a:r>
              <a:rPr lang="en-US" dirty="0" err="1"/>
              <a:t>onResume</a:t>
            </a:r>
            <a:r>
              <a:rPr lang="en-US" dirty="0"/>
              <a:t>(){</a:t>
            </a:r>
          </a:p>
          <a:p>
            <a:pPr marL="45720" indent="0">
              <a:buNone/>
            </a:pPr>
            <a:r>
              <a:rPr lang="en-US" dirty="0" err="1"/>
              <a:t>Super.onResume</a:t>
            </a:r>
            <a:r>
              <a:rPr lang="en-US" dirty="0"/>
              <a:t>();</a:t>
            </a:r>
          </a:p>
          <a:p>
            <a:pPr marL="45720" indent="0">
              <a:buNone/>
            </a:pPr>
            <a:r>
              <a:rPr lang="en-US" dirty="0" err="1"/>
              <a:t>Toast.makeText</a:t>
            </a:r>
            <a:r>
              <a:rPr lang="en-US" dirty="0"/>
              <a:t>(</a:t>
            </a:r>
            <a:r>
              <a:rPr lang="en-US" dirty="0" err="1"/>
              <a:t>ProductDetails.this,”refresh</a:t>
            </a:r>
            <a:r>
              <a:rPr lang="en-US" dirty="0"/>
              <a:t> list”,</a:t>
            </a:r>
            <a:r>
              <a:rPr lang="en-US" dirty="0" err="1"/>
              <a:t>Toast.LENGTH_LONG</a:t>
            </a:r>
            <a:r>
              <a:rPr lang="en-US" dirty="0"/>
              <a:t>).show();</a:t>
            </a:r>
          </a:p>
          <a:p>
            <a:pPr marL="45720" indent="0">
              <a:buNone/>
            </a:pPr>
            <a:r>
              <a:rPr lang="en-US" dirty="0"/>
              <a:t>}</a:t>
            </a:r>
          </a:p>
          <a:p>
            <a:endParaRPr lang="en-US" dirty="0"/>
          </a:p>
        </p:txBody>
      </p:sp>
      <p:sp>
        <p:nvSpPr>
          <p:cNvPr id="6" name="Content Placeholder 5">
            <a:extLst>
              <a:ext uri="{FF2B5EF4-FFF2-40B4-BE49-F238E27FC236}">
                <a16:creationId xmlns:a16="http://schemas.microsoft.com/office/drawing/2014/main" id="{A404B71B-8424-4D9B-B80D-10C2AB709D0C}"/>
              </a:ext>
            </a:extLst>
          </p:cNvPr>
          <p:cNvSpPr>
            <a:spLocks noGrp="1"/>
          </p:cNvSpPr>
          <p:nvPr>
            <p:ph sz="half" idx="2"/>
          </p:nvPr>
        </p:nvSpPr>
        <p:spPr>
          <a:xfrm>
            <a:off x="6267612" y="2366495"/>
            <a:ext cx="5303902" cy="4190999"/>
          </a:xfrm>
        </p:spPr>
        <p:txBody>
          <a:bodyPr>
            <a:normAutofit/>
          </a:bodyPr>
          <a:lstStyle/>
          <a:p>
            <a:pPr marL="45720" indent="0">
              <a:buNone/>
            </a:pPr>
            <a:r>
              <a:rPr lang="en-US" dirty="0"/>
              <a:t>@Override</a:t>
            </a:r>
          </a:p>
          <a:p>
            <a:pPr marL="45720" indent="0">
              <a:buNone/>
            </a:pPr>
            <a:r>
              <a:rPr lang="en-US" dirty="0"/>
              <a:t>public </a:t>
            </a:r>
            <a:r>
              <a:rPr lang="en-US" dirty="0" err="1"/>
              <a:t>boolean</a:t>
            </a:r>
            <a:r>
              <a:rPr lang="en-US" dirty="0"/>
              <a:t> </a:t>
            </a:r>
            <a:r>
              <a:rPr lang="en-US" dirty="0" err="1"/>
              <a:t>onOptionsItemSelected</a:t>
            </a:r>
            <a:r>
              <a:rPr lang="en-US" dirty="0"/>
              <a:t>(</a:t>
            </a:r>
            <a:r>
              <a:rPr lang="en-US" dirty="0" err="1"/>
              <a:t>MenuItem</a:t>
            </a:r>
            <a:r>
              <a:rPr lang="en-US" dirty="0"/>
              <a:t> item){</a:t>
            </a:r>
          </a:p>
          <a:p>
            <a:pPr marL="45720" indent="0">
              <a:buNone/>
            </a:pPr>
            <a:r>
              <a:rPr lang="en-US" dirty="0"/>
              <a:t>	if(</a:t>
            </a:r>
            <a:r>
              <a:rPr lang="en-US" dirty="0" err="1"/>
              <a:t>item.getItemId</a:t>
            </a:r>
            <a:r>
              <a:rPr lang="en-US" dirty="0"/>
              <a:t>()== </a:t>
            </a:r>
            <a:r>
              <a:rPr lang="en-US" dirty="0" err="1"/>
              <a:t>android.R.id.home</a:t>
            </a:r>
            <a:r>
              <a:rPr lang="en-US" dirty="0"/>
              <a:t>){</a:t>
            </a:r>
          </a:p>
          <a:p>
            <a:pPr marL="45720" indent="0">
              <a:buNone/>
            </a:pPr>
            <a:r>
              <a:rPr lang="en-US" dirty="0"/>
              <a:t>			</a:t>
            </a:r>
            <a:r>
              <a:rPr lang="en-US" dirty="0" err="1"/>
              <a:t>this.finish</a:t>
            </a:r>
            <a:r>
              <a:rPr lang="en-US" dirty="0"/>
              <a:t>();</a:t>
            </a:r>
          </a:p>
          <a:p>
            <a:pPr marL="45720" indent="0">
              <a:buNone/>
            </a:pPr>
            <a:r>
              <a:rPr lang="en-US" dirty="0"/>
              <a:t>		return true;</a:t>
            </a:r>
          </a:p>
          <a:p>
            <a:pPr marL="45720" indent="0">
              <a:buNone/>
            </a:pPr>
            <a:r>
              <a:rPr lang="en-US" dirty="0"/>
              <a:t>	}</a:t>
            </a:r>
          </a:p>
          <a:p>
            <a:pPr marL="45720" indent="0">
              <a:buNone/>
            </a:pPr>
            <a:r>
              <a:rPr lang="en-US" dirty="0"/>
              <a:t>	return </a:t>
            </a:r>
            <a:r>
              <a:rPr lang="en-US" dirty="0" err="1"/>
              <a:t>super.onOptionsItemSelected</a:t>
            </a:r>
            <a:r>
              <a:rPr lang="en-US" dirty="0"/>
              <a:t>(item);</a:t>
            </a:r>
          </a:p>
          <a:p>
            <a:pPr marL="45720" indent="0">
              <a:buNone/>
            </a:pPr>
            <a:r>
              <a:rPr lang="en-US" dirty="0"/>
              <a:t>	}</a:t>
            </a:r>
          </a:p>
          <a:p>
            <a:pPr marL="45720" indent="0">
              <a:buNone/>
            </a:pPr>
            <a:r>
              <a:rPr lang="en-US" dirty="0"/>
              <a:t>}</a:t>
            </a:r>
          </a:p>
          <a:p>
            <a:endParaRPr lang="en-US" dirty="0"/>
          </a:p>
        </p:txBody>
      </p:sp>
    </p:spTree>
    <p:extLst>
      <p:ext uri="{BB962C8B-B14F-4D97-AF65-F5344CB8AC3E}">
        <p14:creationId xmlns:p14="http://schemas.microsoft.com/office/powerpoint/2010/main" val="40825112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cc509e01-c622-4454-882c-5cb991c3d90a">QXKUPEW322ZA-226243188-4278</_dlc_DocId>
    <_dlc_DocIdUrl xmlns="cc509e01-c622-4454-882c-5cb991c3d90a">
      <Url>https://westerngovernorsuniversity.sharepoint.com/sites/CISoftwareTeamResourcesRepo/_layouts/15/DocIdRedir.aspx?ID=QXKUPEW322ZA-226243188-4278</Url>
      <Description>QXKUPEW322ZA-226243188-4278</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7CBF953F6E44A9C509196F4651C34" ma:contentTypeVersion="6" ma:contentTypeDescription="Create a new document." ma:contentTypeScope="" ma:versionID="4c5d7a90d3f8b9ecd950953acc62976f">
  <xsd:schema xmlns:xsd="http://www.w3.org/2001/XMLSchema" xmlns:xs="http://www.w3.org/2001/XMLSchema" xmlns:p="http://schemas.microsoft.com/office/2006/metadata/properties" xmlns:ns2="caa9a466-db0f-405d-8051-71c0e19a077a" xmlns:ns3="cc509e01-c622-4454-882c-5cb991c3d90a" targetNamespace="http://schemas.microsoft.com/office/2006/metadata/properties" ma:root="true" ma:fieldsID="74677311c9f9528c3eab8e345363923e" ns2:_="" ns3:_="">
    <xsd:import namespace="caa9a466-db0f-405d-8051-71c0e19a077a"/>
    <xsd:import namespace="cc509e01-c622-4454-882c-5cb991c3d90a"/>
    <xsd:element name="properties">
      <xsd:complexType>
        <xsd:sequence>
          <xsd:element name="documentManagement">
            <xsd:complexType>
              <xsd:all>
                <xsd:element ref="ns2:MediaServiceMetadata" minOccurs="0"/>
                <xsd:element ref="ns2:MediaServiceFastMetadata" minOccurs="0"/>
                <xsd:element ref="ns3:_dlc_DocId" minOccurs="0"/>
                <xsd:element ref="ns3:_dlc_DocIdUrl" minOccurs="0"/>
                <xsd:element ref="ns3:_dlc_DocIdPersistId"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a9a466-db0f-405d-8051-71c0e19a07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c509e01-c622-4454-882c-5cb991c3d90a"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123DE3A-ED35-4824-B528-D81AF9F2BD32}">
  <ds:schemaRefs>
    <ds:schemaRef ds:uri="http://schemas.microsoft.com/sharepoint/v3/contenttype/forms"/>
  </ds:schemaRefs>
</ds:datastoreItem>
</file>

<file path=customXml/itemProps2.xml><?xml version="1.0" encoding="utf-8"?>
<ds:datastoreItem xmlns:ds="http://schemas.openxmlformats.org/officeDocument/2006/customXml" ds:itemID="{3F3F918E-5163-4F25-B659-344C54C4430F}">
  <ds:schemaRefs>
    <ds:schemaRef ds:uri="http://purl.org/dc/terms/"/>
    <ds:schemaRef ds:uri="http://schemas.openxmlformats.org/package/2006/metadata/core-properties"/>
    <ds:schemaRef ds:uri="e7b1d905-24de-49f1-ac69-282527225b8e"/>
    <ds:schemaRef ds:uri="http://schemas.microsoft.com/office/2006/documentManagement/types"/>
    <ds:schemaRef ds:uri="http://schemas.microsoft.com/office/infopath/2007/PartnerControls"/>
    <ds:schemaRef ds:uri="986a1e7c-3408-4565-abd6-87412778acff"/>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D4BFC7C-1E27-4AF9-92A7-35B8E2160F39}"/>
</file>

<file path=customXml/itemProps4.xml><?xml version="1.0" encoding="utf-8"?>
<ds:datastoreItem xmlns:ds="http://schemas.openxmlformats.org/officeDocument/2006/customXml" ds:itemID="{D6F27C59-13BD-4456-B1D4-0C2A5848FB5C}"/>
</file>

<file path=docProps/app.xml><?xml version="1.0" encoding="utf-8"?>
<Properties xmlns="http://schemas.openxmlformats.org/officeDocument/2006/extended-properties" xmlns:vt="http://schemas.openxmlformats.org/officeDocument/2006/docPropsVTypes">
  <Template>Ion Boardroom</Template>
  <TotalTime>130353</TotalTime>
  <Words>3298</Words>
  <Application>Microsoft Office PowerPoint</Application>
  <PresentationFormat>Widescreen</PresentationFormat>
  <Paragraphs>250</Paragraphs>
  <Slides>48</Slides>
  <Notes>6</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-apple-system</vt:lpstr>
      <vt:lpstr>Arial</vt:lpstr>
      <vt:lpstr>Calibri</vt:lpstr>
      <vt:lpstr>Century Gothic</vt:lpstr>
      <vt:lpstr>Consolas</vt:lpstr>
      <vt:lpstr>Helvetica Neue</vt:lpstr>
      <vt:lpstr>inherit</vt:lpstr>
      <vt:lpstr>JetBrains Mono</vt:lpstr>
      <vt:lpstr>Roboto</vt:lpstr>
      <vt:lpstr>Source Code Pro</vt:lpstr>
      <vt:lpstr>Wingdings 3</vt:lpstr>
      <vt:lpstr>Ion Boardroom</vt:lpstr>
      <vt:lpstr>Mobile Applications in Java Cohort: My Bicycle Shop For Android Flamingo 2022.2.1 Patch 1  Part 1: Developing the User Interface and Navigation </vt:lpstr>
      <vt:lpstr>C196 Cohort and Webinar series: My Bicycle Shop</vt:lpstr>
      <vt:lpstr>Part 1: Developing the User Interface and Navigation</vt:lpstr>
      <vt:lpstr>Android Fundamentals</vt:lpstr>
      <vt:lpstr>App components</vt:lpstr>
      <vt:lpstr>Intent and Intent Filters</vt:lpstr>
      <vt:lpstr>Android Activity  Life Cycle</vt:lpstr>
      <vt:lpstr>The screen design</vt:lpstr>
      <vt:lpstr>Navigation between screens</vt:lpstr>
      <vt:lpstr>Androidx libraries</vt:lpstr>
      <vt:lpstr>How we start</vt:lpstr>
      <vt:lpstr>Saving to GitLab</vt:lpstr>
      <vt:lpstr>Creating a Landscape qualifier in the design mode (do not do this until you have finished your application)</vt:lpstr>
      <vt:lpstr>Our Result</vt:lpstr>
      <vt:lpstr>Now you</vt:lpstr>
      <vt:lpstr>Mobile Applications in Java Cohort: My Bicycle Shop For Android Android Flamingo 2022.2.1 Patch 1   Part 2: Setting up the Database using the Room Framework </vt:lpstr>
      <vt:lpstr>What is The room persistence framework</vt:lpstr>
      <vt:lpstr>Some definitions</vt:lpstr>
      <vt:lpstr>Components</vt:lpstr>
      <vt:lpstr>The data access object pattern</vt:lpstr>
      <vt:lpstr>Updated gradle files(from Android Room with a view)</vt:lpstr>
      <vt:lpstr>The synchronous and asynchronous connecting to the database</vt:lpstr>
      <vt:lpstr>Check the database</vt:lpstr>
      <vt:lpstr>Setting Up the Database</vt:lpstr>
      <vt:lpstr>Now you</vt:lpstr>
      <vt:lpstr>Mobile Applications in Java Cohort: My Bicycle Shop For Android Android Flamingo 2022.2.1 Patch 1  Part 3: Displaying, Adding and Modifying Products and Parts  </vt:lpstr>
      <vt:lpstr>We are going to list our products and Parts in Recyclerviews</vt:lpstr>
      <vt:lpstr>RecyclerViews</vt:lpstr>
      <vt:lpstr>Adapters</vt:lpstr>
      <vt:lpstr>We want to click on an item and have the data populate on a detail screen</vt:lpstr>
      <vt:lpstr>Refreshing the lists (Reminder from Part 1)</vt:lpstr>
      <vt:lpstr>PowerPoint Presentation</vt:lpstr>
      <vt:lpstr>Now you</vt:lpstr>
      <vt:lpstr>Mobile Applications in Java Cohort: My Bicycle Shop For Android Flamingo 2022.2.1 Patch 1  Part 4: Finishing Touches: Sharing Features, Notifications, checking terms for courses before deleting, and spinners  </vt:lpstr>
      <vt:lpstr>Adding Sharing features and Notifications</vt:lpstr>
      <vt:lpstr>Adding to the Menu</vt:lpstr>
      <vt:lpstr>Sharing features</vt:lpstr>
      <vt:lpstr>Notifications</vt:lpstr>
      <vt:lpstr>Then we setup a pending intent to run a broadcast receiver at that date</vt:lpstr>
      <vt:lpstr>The broadcast receiver creates a notification channel and sends the notification when triggered</vt:lpstr>
      <vt:lpstr>checking terms for courses before deleting</vt:lpstr>
      <vt:lpstr>Steps</vt:lpstr>
      <vt:lpstr>To Make it active</vt:lpstr>
      <vt:lpstr>Then have the menu check if there are parts, and if not, delete</vt:lpstr>
      <vt:lpstr>Spinners, the combo boxes of Android</vt:lpstr>
      <vt:lpstr>Download my bicycle shop dolphin</vt:lpstr>
      <vt:lpstr>Now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C196 Webinar Series- My Bicycle Shop  Part 1: Developing the User Interface and Navigation</dc:title>
  <dc:creator>Carolyn Sher-DeCusatis</dc:creator>
  <cp:lastModifiedBy>Carolyn Sher-DeCusatis</cp:lastModifiedBy>
  <cp:revision>58</cp:revision>
  <dcterms:created xsi:type="dcterms:W3CDTF">2019-09-27T13:34:45Z</dcterms:created>
  <dcterms:modified xsi:type="dcterms:W3CDTF">2023-05-24T20:59:17Z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0x0101002207CBF953F6E44A9C509196F4651C34</vt:lpwstr>
  </property>
  <property fmtid="{D5CDD505-2E9C-101B-9397-08002B2CF9AE}" pid="3" name="_dlc_DocIdItemGuid">
    <vt:lpwstr>2ac6461e-6d6c-481f-a01d-9de0f3d3f9d8</vt:lpwstr>
  </property>
</Properties>
</file>